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Lst>
  <p:notesMasterIdLst>
    <p:notesMasterId r:id="rId89"/>
  </p:notesMasterIdLst>
  <p:sldIdLst>
    <p:sldId id="256" r:id="rId2"/>
    <p:sldId id="257" r:id="rId3"/>
    <p:sldId id="342"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Lst>
  <p:sldSz cx="13004800" cy="9753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6D6A67"/>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Palatino"/>
          <a:ea typeface="Palatino"/>
          <a:cs typeface="Palatino"/>
        </a:font>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Palatino"/>
          <a:ea typeface="Palatino"/>
          <a:cs typeface="Palatino"/>
        </a:font>
        <a:srgbClr val="6D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a:tcStyle>
        <a:tcBdr/>
        <a:fill>
          <a:solidFill>
            <a:srgbClr val="DBD8CD">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solidFill>
            <a:srgbClr val="EEEBE2">
              <a:alpha val="85000"/>
            </a:srgbClr>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Palatino"/>
          <a:ea typeface="Palatino"/>
          <a:cs typeface="Palatino"/>
        </a:font>
        <a:srgbClr val="6D6A67"/>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a:tcStyle>
        <a:tcBdr/>
        <a:fill>
          <a:solidFill>
            <a:srgbClr val="C4C1BA">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b="off" i="off">
        <a:font>
          <a:latin typeface="Palatino"/>
          <a:ea typeface="Palatino"/>
          <a:cs typeface="Palatino"/>
        </a:font>
        <a:srgbClr val="6D6A67"/>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9" d="100"/>
          <a:sy n="59" d="100"/>
        </p:scale>
        <p:origin x="143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143000" y="685800"/>
            <a:ext cx="4572000" cy="3429000"/>
          </a:xfrm>
          <a:prstGeom prst="rect">
            <a:avLst/>
          </a:prstGeom>
        </p:spPr>
        <p:txBody>
          <a:bodyPr/>
          <a:lstStyle/>
          <a:p>
            <a:endParaRPr/>
          </a:p>
        </p:txBody>
      </p:sp>
      <p:sp>
        <p:nvSpPr>
          <p:cNvPr id="131" name="Shape 13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Suzanne Phillips</a:t>
            </a:r>
            <a:r>
              <a:rPr lang="en-US" baseline="0" dirty="0" smtClean="0"/>
              <a:t> will not talk present any of the “HIDDEN” slides.  Only the visible slides will be presented </a:t>
            </a:r>
            <a:r>
              <a:rPr lang="en-US" baseline="0" smtClean="0"/>
              <a:t>in Nigeria 2023.</a:t>
            </a:r>
            <a:endParaRPr lang="en-US"/>
          </a:p>
        </p:txBody>
      </p:sp>
    </p:spTree>
    <p:extLst>
      <p:ext uri="{BB962C8B-B14F-4D97-AF65-F5344CB8AC3E}">
        <p14:creationId xmlns:p14="http://schemas.microsoft.com/office/powerpoint/2010/main" val="3596587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(Suzanne</a:t>
            </a:r>
            <a:r>
              <a:rPr lang="en-US" baseline="0" dirty="0" smtClean="0"/>
              <a:t> Phillips will NOT read through these slides.  I will only reference them as presenting all the places “giants” were talked about in the bible)</a:t>
            </a:r>
            <a:endParaRPr lang="en-US" dirty="0"/>
          </a:p>
        </p:txBody>
      </p:sp>
    </p:spTree>
    <p:extLst>
      <p:ext uri="{BB962C8B-B14F-4D97-AF65-F5344CB8AC3E}">
        <p14:creationId xmlns:p14="http://schemas.microsoft.com/office/powerpoint/2010/main" val="4183613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Suzanne Phillips will not read through this</a:t>
            </a:r>
            <a:r>
              <a:rPr lang="en-US" baseline="0" dirty="0" smtClean="0"/>
              <a:t> slide</a:t>
            </a:r>
            <a:endParaRPr lang="en-US" dirty="0"/>
          </a:p>
        </p:txBody>
      </p:sp>
    </p:spTree>
    <p:extLst>
      <p:ext uri="{BB962C8B-B14F-4D97-AF65-F5344CB8AC3E}">
        <p14:creationId xmlns:p14="http://schemas.microsoft.com/office/powerpoint/2010/main" val="3253465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smtClean="0"/>
              <a:t>Suzanne Phillips will not read through this</a:t>
            </a:r>
            <a:r>
              <a:rPr lang="en-US" baseline="0" dirty="0" smtClean="0"/>
              <a:t> slide</a:t>
            </a:r>
            <a:endParaRPr lang="en-US" dirty="0" smtClean="0"/>
          </a:p>
          <a:p>
            <a:endParaRPr lang="en-US" dirty="0"/>
          </a:p>
        </p:txBody>
      </p:sp>
    </p:spTree>
    <p:extLst>
      <p:ext uri="{BB962C8B-B14F-4D97-AF65-F5344CB8AC3E}">
        <p14:creationId xmlns:p14="http://schemas.microsoft.com/office/powerpoint/2010/main" val="1793595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2273" y="2059096"/>
            <a:ext cx="9416488" cy="4735404"/>
          </a:xfrm>
        </p:spPr>
        <p:txBody>
          <a:bodyPr anchor="b"/>
          <a:lstStyle>
            <a:lvl1pPr>
              <a:defRPr sz="10240"/>
            </a:lvl1pPr>
          </a:lstStyle>
          <a:p>
            <a:r>
              <a:rPr lang="en-US" smtClean="0"/>
              <a:t>Click to edit Master title style</a:t>
            </a:r>
            <a:endParaRPr lang="en-US" dirty="0"/>
          </a:p>
        </p:txBody>
      </p:sp>
      <p:sp>
        <p:nvSpPr>
          <p:cNvPr id="3" name="Subtitle 2"/>
          <p:cNvSpPr>
            <a:spLocks noGrp="1"/>
          </p:cNvSpPr>
          <p:nvPr>
            <p:ph type="subTitle" idx="1"/>
          </p:nvPr>
        </p:nvSpPr>
        <p:spPr>
          <a:xfrm>
            <a:off x="1232273" y="6794496"/>
            <a:ext cx="9416488" cy="1225131"/>
          </a:xfrm>
        </p:spPr>
        <p:txBody>
          <a:bodyPr anchor="t"/>
          <a:lstStyle>
            <a:lvl1pPr marL="0" indent="0" algn="l">
              <a:buNone/>
              <a:defRPr cap="all">
                <a:solidFill>
                  <a:schemeClr val="bg2">
                    <a:lumMod val="40000"/>
                    <a:lumOff val="60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6/26/2023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085366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32275" y="6827502"/>
            <a:ext cx="9416486" cy="806027"/>
          </a:xfrm>
        </p:spPr>
        <p:txBody>
          <a:bodyPr anchor="b">
            <a:normAutofit/>
          </a:bodyPr>
          <a:lstStyle>
            <a:lvl1pPr algn="l">
              <a:defRPr sz="3413"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32273" y="975360"/>
            <a:ext cx="9416488" cy="517783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smtClean="0"/>
              <a:t>Click icon to add picture</a:t>
            </a:r>
            <a:endParaRPr lang="en-US" dirty="0"/>
          </a:p>
        </p:txBody>
      </p:sp>
      <p:sp>
        <p:nvSpPr>
          <p:cNvPr id="4" name="Text Placeholder 3"/>
          <p:cNvSpPr>
            <a:spLocks noGrp="1"/>
          </p:cNvSpPr>
          <p:nvPr>
            <p:ph type="body" sz="half" idx="2"/>
          </p:nvPr>
        </p:nvSpPr>
        <p:spPr>
          <a:xfrm>
            <a:off x="1232274" y="7633529"/>
            <a:ext cx="9416485" cy="702168"/>
          </a:xfrm>
        </p:spPr>
        <p:txBody>
          <a:bodyPr>
            <a:normAutofit/>
          </a:bodyPr>
          <a:lstStyle>
            <a:lvl1pPr marL="0" indent="0">
              <a:buNone/>
              <a:defRPr sz="1707"/>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6/26/2023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489186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232273" y="2059093"/>
            <a:ext cx="9416488" cy="2817707"/>
          </a:xfrm>
        </p:spPr>
        <p:txBody>
          <a:bodyPr/>
          <a:lstStyle>
            <a:lvl1pPr>
              <a:defRPr sz="6827"/>
            </a:lvl1pPr>
          </a:lstStyle>
          <a:p>
            <a:r>
              <a:rPr lang="en-US" smtClean="0"/>
              <a:t>Click to edit Master title style</a:t>
            </a:r>
            <a:endParaRPr lang="en-US" dirty="0"/>
          </a:p>
        </p:txBody>
      </p:sp>
      <p:sp>
        <p:nvSpPr>
          <p:cNvPr id="8" name="Text Placeholder 3"/>
          <p:cNvSpPr>
            <a:spLocks noGrp="1"/>
          </p:cNvSpPr>
          <p:nvPr>
            <p:ph type="body" sz="half" idx="2"/>
          </p:nvPr>
        </p:nvSpPr>
        <p:spPr>
          <a:xfrm>
            <a:off x="1232273" y="5201920"/>
            <a:ext cx="9416488" cy="3359573"/>
          </a:xfrm>
        </p:spPr>
        <p:txBody>
          <a:bodyPr anchor="ctr">
            <a:normAutofit/>
          </a:bodyPr>
          <a:lstStyle>
            <a:lvl1pPr marL="0" indent="0">
              <a:buNone/>
              <a:defRPr sz="2560"/>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6/26/2023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65015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27" y="2059093"/>
            <a:ext cx="8534825" cy="3304354"/>
          </a:xfrm>
        </p:spPr>
        <p:txBody>
          <a:bodyPr/>
          <a:lstStyle>
            <a:lvl1pPr>
              <a:defRPr sz="6827"/>
            </a:lvl1pPr>
          </a:lstStyle>
          <a:p>
            <a:r>
              <a:rPr lang="en-US" smtClean="0"/>
              <a:t>Click to edit Master title style</a:t>
            </a:r>
            <a:endParaRPr lang="en-US" dirty="0"/>
          </a:p>
        </p:txBody>
      </p:sp>
      <p:sp>
        <p:nvSpPr>
          <p:cNvPr id="11" name="Text Placeholder 3"/>
          <p:cNvSpPr>
            <a:spLocks noGrp="1"/>
          </p:cNvSpPr>
          <p:nvPr>
            <p:ph type="body" sz="half" idx="14"/>
          </p:nvPr>
        </p:nvSpPr>
        <p:spPr>
          <a:xfrm>
            <a:off x="2059630" y="5363448"/>
            <a:ext cx="7766982" cy="486647"/>
          </a:xfrm>
        </p:spPr>
        <p:txBody>
          <a:bodyPr vert="horz" lIns="91440" tIns="45720" rIns="91440" bIns="45720" rtlCol="0" anchor="t">
            <a:normAutofit/>
          </a:bodyPr>
          <a:lstStyle>
            <a:lvl1pPr marL="0" indent="0">
              <a:buNone/>
              <a:defRPr lang="en-US" sz="1991" b="0" i="0" kern="1200" cap="small" dirty="0">
                <a:solidFill>
                  <a:schemeClr val="bg2">
                    <a:lumMod val="40000"/>
                    <a:lumOff val="60000"/>
                  </a:schemeClr>
                </a:solidFill>
                <a:latin typeface="+mj-lt"/>
                <a:ea typeface="+mj-ea"/>
                <a:cs typeface="+mj-cs"/>
              </a:defRPr>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marL="0" lvl="0" indent="0">
              <a:buNone/>
            </a:pPr>
            <a:r>
              <a:rPr lang="en-US" smtClean="0"/>
              <a:t>Edit Master text styles</a:t>
            </a:r>
          </a:p>
        </p:txBody>
      </p:sp>
      <p:sp>
        <p:nvSpPr>
          <p:cNvPr id="10" name="Text Placeholder 3"/>
          <p:cNvSpPr>
            <a:spLocks noGrp="1"/>
          </p:cNvSpPr>
          <p:nvPr>
            <p:ph type="body" sz="half" idx="2"/>
          </p:nvPr>
        </p:nvSpPr>
        <p:spPr>
          <a:xfrm>
            <a:off x="1232273" y="6187601"/>
            <a:ext cx="9416488" cy="2384213"/>
          </a:xfrm>
        </p:spPr>
        <p:txBody>
          <a:bodyPr anchor="ctr">
            <a:normAutofit/>
          </a:bodyPr>
          <a:lstStyle>
            <a:lvl1pPr marL="0" indent="0">
              <a:buNone/>
              <a:defRPr sz="2560"/>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6/26/2023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12" name="TextBox 11"/>
          <p:cNvSpPr txBox="1"/>
          <p:nvPr/>
        </p:nvSpPr>
        <p:spPr>
          <a:xfrm>
            <a:off x="958432" y="1381339"/>
            <a:ext cx="855596" cy="2762423"/>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7351" dirty="0"/>
              <a:t>“</a:t>
            </a:r>
          </a:p>
        </p:txBody>
      </p:sp>
      <p:sp>
        <p:nvSpPr>
          <p:cNvPr id="15" name="TextBox 14"/>
          <p:cNvSpPr txBox="1"/>
          <p:nvPr/>
        </p:nvSpPr>
        <p:spPr>
          <a:xfrm>
            <a:off x="9955115" y="3717387"/>
            <a:ext cx="855596" cy="2762423"/>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7351" dirty="0"/>
              <a:t>”</a:t>
            </a:r>
          </a:p>
        </p:txBody>
      </p:sp>
    </p:spTree>
    <p:extLst>
      <p:ext uri="{BB962C8B-B14F-4D97-AF65-F5344CB8AC3E}">
        <p14:creationId xmlns:p14="http://schemas.microsoft.com/office/powerpoint/2010/main" val="2350993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32272" y="4443308"/>
            <a:ext cx="9416489" cy="2351189"/>
          </a:xfrm>
        </p:spPr>
        <p:txBody>
          <a:bodyPr anchor="b"/>
          <a:lstStyle>
            <a:lvl1pPr algn="l">
              <a:defRPr sz="5689"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32273" y="6794497"/>
            <a:ext cx="9416488" cy="1223680"/>
          </a:xfrm>
        </p:spPr>
        <p:txBody>
          <a:bodyPr anchor="t"/>
          <a:lstStyle>
            <a:lvl1pPr marL="0" indent="0" algn="l">
              <a:buNone/>
              <a:defRPr sz="2844" cap="none">
                <a:solidFill>
                  <a:schemeClr val="bg2">
                    <a:lumMod val="40000"/>
                    <a:lumOff val="60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6/26/2023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710382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973"/>
            </a:lvl1pPr>
          </a:lstStyle>
          <a:p>
            <a:r>
              <a:rPr lang="en-US" smtClean="0"/>
              <a:t>Click to edit Master title style</a:t>
            </a:r>
            <a:endParaRPr lang="en-US" dirty="0"/>
          </a:p>
        </p:txBody>
      </p:sp>
      <p:sp>
        <p:nvSpPr>
          <p:cNvPr id="3" name="Text Placeholder 2"/>
          <p:cNvSpPr>
            <a:spLocks noGrp="1"/>
          </p:cNvSpPr>
          <p:nvPr>
            <p:ph type="body" idx="1"/>
          </p:nvPr>
        </p:nvSpPr>
        <p:spPr>
          <a:xfrm>
            <a:off x="675320" y="2817706"/>
            <a:ext cx="3144142" cy="819573"/>
          </a:xfrm>
        </p:spPr>
        <p:txBody>
          <a:bodyPr anchor="b">
            <a:noAutofit/>
          </a:bodyPr>
          <a:lstStyle>
            <a:lvl1pPr marL="0" indent="0">
              <a:buNone/>
              <a:defRPr sz="3413" b="0">
                <a:solidFill>
                  <a:schemeClr val="bg2">
                    <a:lumMod val="40000"/>
                    <a:lumOff val="60000"/>
                  </a:schemeClr>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Edit Master text styles</a:t>
            </a:r>
          </a:p>
        </p:txBody>
      </p:sp>
      <p:sp>
        <p:nvSpPr>
          <p:cNvPr id="16" name="Text Placeholder 3"/>
          <p:cNvSpPr>
            <a:spLocks noGrp="1"/>
          </p:cNvSpPr>
          <p:nvPr>
            <p:ph type="body" sz="half" idx="15"/>
          </p:nvPr>
        </p:nvSpPr>
        <p:spPr>
          <a:xfrm>
            <a:off x="696142" y="3793067"/>
            <a:ext cx="3123319" cy="5104836"/>
          </a:xfrm>
        </p:spPr>
        <p:txBody>
          <a:bodyPr anchor="t">
            <a:normAutofit/>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Edit Master text styles</a:t>
            </a:r>
          </a:p>
        </p:txBody>
      </p:sp>
      <p:sp>
        <p:nvSpPr>
          <p:cNvPr id="5" name="Text Placeholder 4"/>
          <p:cNvSpPr>
            <a:spLocks noGrp="1"/>
          </p:cNvSpPr>
          <p:nvPr>
            <p:ph type="body" sz="quarter" idx="3"/>
          </p:nvPr>
        </p:nvSpPr>
        <p:spPr>
          <a:xfrm>
            <a:off x="4143650" y="2817706"/>
            <a:ext cx="3132806" cy="819573"/>
          </a:xfrm>
        </p:spPr>
        <p:txBody>
          <a:bodyPr anchor="b">
            <a:noAutofit/>
          </a:bodyPr>
          <a:lstStyle>
            <a:lvl1pPr marL="0" indent="0">
              <a:buNone/>
              <a:defRPr sz="3413" b="0">
                <a:solidFill>
                  <a:schemeClr val="bg2">
                    <a:lumMod val="40000"/>
                    <a:lumOff val="60000"/>
                  </a:schemeClr>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Edit Master text styles</a:t>
            </a:r>
          </a:p>
        </p:txBody>
      </p:sp>
      <p:sp>
        <p:nvSpPr>
          <p:cNvPr id="19" name="Text Placeholder 3"/>
          <p:cNvSpPr>
            <a:spLocks noGrp="1"/>
          </p:cNvSpPr>
          <p:nvPr>
            <p:ph type="body" sz="half" idx="16"/>
          </p:nvPr>
        </p:nvSpPr>
        <p:spPr>
          <a:xfrm>
            <a:off x="4132390" y="3793067"/>
            <a:ext cx="3144065" cy="5104836"/>
          </a:xfrm>
        </p:spPr>
        <p:txBody>
          <a:bodyPr anchor="t">
            <a:normAutofit/>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Edit Master text styles</a:t>
            </a:r>
          </a:p>
        </p:txBody>
      </p:sp>
      <p:sp>
        <p:nvSpPr>
          <p:cNvPr id="14" name="Text Placeholder 4"/>
          <p:cNvSpPr>
            <a:spLocks noGrp="1"/>
          </p:cNvSpPr>
          <p:nvPr>
            <p:ph type="body" sz="quarter" idx="13"/>
          </p:nvPr>
        </p:nvSpPr>
        <p:spPr>
          <a:xfrm>
            <a:off x="7601660" y="2817706"/>
            <a:ext cx="3128402" cy="819573"/>
          </a:xfrm>
        </p:spPr>
        <p:txBody>
          <a:bodyPr anchor="b">
            <a:noAutofit/>
          </a:bodyPr>
          <a:lstStyle>
            <a:lvl1pPr marL="0" indent="0">
              <a:buNone/>
              <a:defRPr sz="3413" b="0">
                <a:solidFill>
                  <a:schemeClr val="bg2">
                    <a:lumMod val="40000"/>
                    <a:lumOff val="60000"/>
                  </a:schemeClr>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Edit Master text styles</a:t>
            </a:r>
          </a:p>
        </p:txBody>
      </p:sp>
      <p:sp>
        <p:nvSpPr>
          <p:cNvPr id="20" name="Text Placeholder 3"/>
          <p:cNvSpPr>
            <a:spLocks noGrp="1"/>
          </p:cNvSpPr>
          <p:nvPr>
            <p:ph type="body" sz="half" idx="17"/>
          </p:nvPr>
        </p:nvSpPr>
        <p:spPr>
          <a:xfrm>
            <a:off x="7601660" y="3793067"/>
            <a:ext cx="3128402" cy="5104836"/>
          </a:xfrm>
        </p:spPr>
        <p:txBody>
          <a:bodyPr anchor="t">
            <a:normAutofit/>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Edit Master text styles</a:t>
            </a:r>
          </a:p>
        </p:txBody>
      </p:sp>
      <p:cxnSp>
        <p:nvCxnSpPr>
          <p:cNvPr id="17" name="Straight Connector 16"/>
          <p:cNvCxnSpPr/>
          <p:nvPr/>
        </p:nvCxnSpPr>
        <p:spPr>
          <a:xfrm>
            <a:off x="3975586" y="3034454"/>
            <a:ext cx="0" cy="563541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428309" y="3034453"/>
            <a:ext cx="0" cy="5641788"/>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6/26/2023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91659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973"/>
            </a:lvl1pPr>
          </a:lstStyle>
          <a:p>
            <a:r>
              <a:rPr lang="en-US" smtClean="0"/>
              <a:t>Click to edit Master title style</a:t>
            </a:r>
            <a:endParaRPr lang="en-US" dirty="0"/>
          </a:p>
        </p:txBody>
      </p:sp>
      <p:sp>
        <p:nvSpPr>
          <p:cNvPr id="3" name="Text Placeholder 2"/>
          <p:cNvSpPr>
            <a:spLocks noGrp="1"/>
          </p:cNvSpPr>
          <p:nvPr>
            <p:ph type="body" idx="1"/>
          </p:nvPr>
        </p:nvSpPr>
        <p:spPr>
          <a:xfrm>
            <a:off x="696142" y="6045794"/>
            <a:ext cx="3136870" cy="819573"/>
          </a:xfrm>
        </p:spPr>
        <p:txBody>
          <a:bodyPr anchor="b">
            <a:noAutofit/>
          </a:bodyPr>
          <a:lstStyle>
            <a:lvl1pPr marL="0" indent="0">
              <a:buNone/>
              <a:defRPr sz="3413" b="0">
                <a:solidFill>
                  <a:schemeClr val="bg2">
                    <a:lumMod val="40000"/>
                    <a:lumOff val="60000"/>
                  </a:schemeClr>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Edit Master text styles</a:t>
            </a:r>
          </a:p>
        </p:txBody>
      </p:sp>
      <p:sp>
        <p:nvSpPr>
          <p:cNvPr id="29" name="Picture Placeholder 2"/>
          <p:cNvSpPr>
            <a:spLocks noGrp="1" noChangeAspect="1"/>
          </p:cNvSpPr>
          <p:nvPr>
            <p:ph type="pic" idx="15"/>
          </p:nvPr>
        </p:nvSpPr>
        <p:spPr>
          <a:xfrm>
            <a:off x="696142" y="3142827"/>
            <a:ext cx="3136870" cy="21674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smtClean="0"/>
              <a:t>Click icon to add picture</a:t>
            </a:r>
            <a:endParaRPr lang="en-US" dirty="0"/>
          </a:p>
        </p:txBody>
      </p:sp>
      <p:sp>
        <p:nvSpPr>
          <p:cNvPr id="22" name="Text Placeholder 3"/>
          <p:cNvSpPr>
            <a:spLocks noGrp="1"/>
          </p:cNvSpPr>
          <p:nvPr>
            <p:ph type="body" sz="half" idx="18"/>
          </p:nvPr>
        </p:nvSpPr>
        <p:spPr>
          <a:xfrm>
            <a:off x="696142" y="6865369"/>
            <a:ext cx="3136870" cy="937513"/>
          </a:xfrm>
        </p:spPr>
        <p:txBody>
          <a:bodyPr anchor="t">
            <a:normAutofit/>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Edit Master text styles</a:t>
            </a:r>
          </a:p>
        </p:txBody>
      </p:sp>
      <p:sp>
        <p:nvSpPr>
          <p:cNvPr id="5" name="Text Placeholder 4"/>
          <p:cNvSpPr>
            <a:spLocks noGrp="1"/>
          </p:cNvSpPr>
          <p:nvPr>
            <p:ph type="body" sz="quarter" idx="3"/>
          </p:nvPr>
        </p:nvSpPr>
        <p:spPr>
          <a:xfrm>
            <a:off x="4149749" y="6045794"/>
            <a:ext cx="3126707" cy="819573"/>
          </a:xfrm>
        </p:spPr>
        <p:txBody>
          <a:bodyPr anchor="b">
            <a:noAutofit/>
          </a:bodyPr>
          <a:lstStyle>
            <a:lvl1pPr marL="0" indent="0">
              <a:buNone/>
              <a:defRPr sz="3413" b="0">
                <a:solidFill>
                  <a:schemeClr val="bg2">
                    <a:lumMod val="40000"/>
                    <a:lumOff val="60000"/>
                  </a:schemeClr>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Edit Master text styles</a:t>
            </a:r>
          </a:p>
        </p:txBody>
      </p:sp>
      <p:sp>
        <p:nvSpPr>
          <p:cNvPr id="30" name="Picture Placeholder 2"/>
          <p:cNvSpPr>
            <a:spLocks noGrp="1" noChangeAspect="1"/>
          </p:cNvSpPr>
          <p:nvPr>
            <p:ph type="pic" idx="21"/>
          </p:nvPr>
        </p:nvSpPr>
        <p:spPr>
          <a:xfrm>
            <a:off x="4149747" y="3142827"/>
            <a:ext cx="3126707" cy="21674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smtClean="0"/>
              <a:t>Click icon to add picture</a:t>
            </a:r>
            <a:endParaRPr lang="en-US" dirty="0"/>
          </a:p>
        </p:txBody>
      </p:sp>
      <p:sp>
        <p:nvSpPr>
          <p:cNvPr id="23" name="Text Placeholder 3"/>
          <p:cNvSpPr>
            <a:spLocks noGrp="1"/>
          </p:cNvSpPr>
          <p:nvPr>
            <p:ph type="body" sz="half" idx="19"/>
          </p:nvPr>
        </p:nvSpPr>
        <p:spPr>
          <a:xfrm>
            <a:off x="4148304" y="6865368"/>
            <a:ext cx="3130849" cy="937513"/>
          </a:xfrm>
        </p:spPr>
        <p:txBody>
          <a:bodyPr anchor="t">
            <a:normAutofit/>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Edit Master text styles</a:t>
            </a:r>
          </a:p>
        </p:txBody>
      </p:sp>
      <p:sp>
        <p:nvSpPr>
          <p:cNvPr id="14" name="Text Placeholder 4"/>
          <p:cNvSpPr>
            <a:spLocks noGrp="1"/>
          </p:cNvSpPr>
          <p:nvPr>
            <p:ph type="body" sz="quarter" idx="13"/>
          </p:nvPr>
        </p:nvSpPr>
        <p:spPr>
          <a:xfrm>
            <a:off x="7601660" y="6045794"/>
            <a:ext cx="3128402" cy="819573"/>
          </a:xfrm>
        </p:spPr>
        <p:txBody>
          <a:bodyPr anchor="b">
            <a:noAutofit/>
          </a:bodyPr>
          <a:lstStyle>
            <a:lvl1pPr marL="0" indent="0">
              <a:buNone/>
              <a:defRPr sz="3413" b="0">
                <a:solidFill>
                  <a:schemeClr val="bg2">
                    <a:lumMod val="40000"/>
                    <a:lumOff val="60000"/>
                  </a:schemeClr>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Edit Master text styles</a:t>
            </a:r>
          </a:p>
        </p:txBody>
      </p:sp>
      <p:sp>
        <p:nvSpPr>
          <p:cNvPr id="31" name="Picture Placeholder 2"/>
          <p:cNvSpPr>
            <a:spLocks noGrp="1" noChangeAspect="1"/>
          </p:cNvSpPr>
          <p:nvPr>
            <p:ph type="pic" idx="22"/>
          </p:nvPr>
        </p:nvSpPr>
        <p:spPr>
          <a:xfrm>
            <a:off x="7601659" y="3142827"/>
            <a:ext cx="3128402" cy="21674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smtClean="0"/>
              <a:t>Click icon to add picture</a:t>
            </a:r>
            <a:endParaRPr lang="en-US" dirty="0"/>
          </a:p>
        </p:txBody>
      </p:sp>
      <p:sp>
        <p:nvSpPr>
          <p:cNvPr id="24" name="Text Placeholder 3"/>
          <p:cNvSpPr>
            <a:spLocks noGrp="1"/>
          </p:cNvSpPr>
          <p:nvPr>
            <p:ph type="body" sz="half" idx="20"/>
          </p:nvPr>
        </p:nvSpPr>
        <p:spPr>
          <a:xfrm>
            <a:off x="7601528" y="6865365"/>
            <a:ext cx="3132545" cy="937513"/>
          </a:xfrm>
        </p:spPr>
        <p:txBody>
          <a:bodyPr anchor="t">
            <a:normAutofit/>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Edit Master text styles</a:t>
            </a:r>
          </a:p>
        </p:txBody>
      </p:sp>
      <p:cxnSp>
        <p:nvCxnSpPr>
          <p:cNvPr id="19" name="Straight Connector 18"/>
          <p:cNvCxnSpPr/>
          <p:nvPr/>
        </p:nvCxnSpPr>
        <p:spPr>
          <a:xfrm>
            <a:off x="3975586" y="3034454"/>
            <a:ext cx="0" cy="563541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428309" y="3034453"/>
            <a:ext cx="0" cy="5641788"/>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6/26/2023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374362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6/26/2023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846996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0135" y="611861"/>
            <a:ext cx="1869928" cy="8286044"/>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96142" y="1099669"/>
            <a:ext cx="7920088" cy="779823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6/26/2023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25690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5" name="Date"/>
          <p:cNvSpPr txBox="1">
            <a:spLocks noGrp="1"/>
          </p:cNvSpPr>
          <p:nvPr>
            <p:ph type="body" sz="quarter" idx="13"/>
          </p:nvPr>
        </p:nvSpPr>
        <p:spPr>
          <a:xfrm>
            <a:off x="369422" y="8807450"/>
            <a:ext cx="12255501" cy="406400"/>
          </a:xfrm>
          <a:prstGeom prst="rect">
            <a:avLst/>
          </a:prstGeom>
        </p:spPr>
        <p:txBody>
          <a:bodyPr>
            <a:spAutoFit/>
          </a:bodyPr>
          <a:lstStyle>
            <a:lvl1pPr marL="0" indent="0">
              <a:spcBef>
                <a:spcPts val="0"/>
              </a:spcBef>
              <a:buClrTx/>
              <a:buSzTx/>
              <a:buFontTx/>
              <a:buNone/>
              <a:defRPr sz="1800" i="1">
                <a:solidFill>
                  <a:srgbClr val="5C86B9"/>
                </a:solidFill>
              </a:defRPr>
            </a:lvl1pPr>
          </a:lstStyle>
          <a:p>
            <a:r>
              <a:t>Date</a:t>
            </a:r>
          </a:p>
        </p:txBody>
      </p:sp>
      <p:sp>
        <p:nvSpPr>
          <p:cNvPr id="16" name="Title Text"/>
          <p:cNvSpPr txBox="1">
            <a:spLocks noGrp="1"/>
          </p:cNvSpPr>
          <p:nvPr>
            <p:ph type="title"/>
          </p:nvPr>
        </p:nvSpPr>
        <p:spPr>
          <a:xfrm>
            <a:off x="355600" y="5905500"/>
            <a:ext cx="12293600" cy="2108200"/>
          </a:xfrm>
          <a:prstGeom prst="rect">
            <a:avLst/>
          </a:prstGeom>
        </p:spPr>
        <p:txBody>
          <a:bodyPr anchor="b"/>
          <a:lstStyle/>
          <a:p>
            <a:r>
              <a:t>Title Text</a:t>
            </a:r>
          </a:p>
        </p:txBody>
      </p:sp>
      <p:sp>
        <p:nvSpPr>
          <p:cNvPr id="17" name="Body Level One…"/>
          <p:cNvSpPr txBox="1">
            <a:spLocks noGrp="1"/>
          </p:cNvSpPr>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r>
              <a:t>Body Level One</a:t>
            </a:r>
          </a:p>
          <a:p>
            <a:pPr lvl="1"/>
            <a:r>
              <a:t>Body Level Two</a:t>
            </a:r>
          </a:p>
          <a:p>
            <a:pPr lvl="2"/>
            <a:r>
              <a:t>Body Level Three</a:t>
            </a:r>
          </a:p>
          <a:p>
            <a:pPr lvl="3"/>
            <a:r>
              <a:t>Body Level Four</a:t>
            </a:r>
          </a:p>
          <a:p>
            <a:pPr lvl="4"/>
            <a:r>
              <a:t>Body Level Five</a:t>
            </a:r>
          </a:p>
        </p:txBody>
      </p:sp>
      <p:sp>
        <p:nvSpPr>
          <p:cNvPr id="18"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extLst>
      <p:ext uri="{BB962C8B-B14F-4D97-AF65-F5344CB8AC3E}">
        <p14:creationId xmlns:p14="http://schemas.microsoft.com/office/powerpoint/2010/main" val="401795170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8" name="Title Text"/>
          <p:cNvSpPr txBox="1">
            <a:spLocks noGrp="1"/>
          </p:cNvSpPr>
          <p:nvPr>
            <p:ph type="title"/>
          </p:nvPr>
        </p:nvSpPr>
        <p:spPr>
          <a:prstGeom prst="rect">
            <a:avLst/>
          </a:prstGeom>
        </p:spPr>
        <p:txBody>
          <a:bodyPr/>
          <a:lstStyle/>
          <a:p>
            <a:r>
              <a:t>Title Text</a:t>
            </a:r>
          </a:p>
        </p:txBody>
      </p:sp>
      <p:sp>
        <p:nvSpPr>
          <p:cNvPr id="69" name="Body Level One…"/>
          <p:cNvSpPr txBox="1">
            <a:spLocks noGrp="1"/>
          </p:cNvSpPr>
          <p:nvPr>
            <p:ph type="body" idx="1"/>
          </p:nvPr>
        </p:nvSpPr>
        <p:spPr>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3665711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6/26/2023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625577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9" name="Body Level One…"/>
          <p:cNvSpPr txBox="1">
            <a:spLocks noGrp="1"/>
          </p:cNvSpPr>
          <p:nvPr>
            <p:ph type="body" idx="1"/>
          </p:nvPr>
        </p:nvSpPr>
        <p:spPr>
          <a:xfrm>
            <a:off x="355600" y="444500"/>
            <a:ext cx="12293600" cy="8864600"/>
          </a:xfrm>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extLst>
      <p:ext uri="{BB962C8B-B14F-4D97-AF65-F5344CB8AC3E}">
        <p14:creationId xmlns:p14="http://schemas.microsoft.com/office/powerpoint/2010/main" val="7338169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6"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17" name="Slide Number"/>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extLst>
      <p:ext uri="{BB962C8B-B14F-4D97-AF65-F5344CB8AC3E}">
        <p14:creationId xmlns:p14="http://schemas.microsoft.com/office/powerpoint/2010/main" val="116848167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7" name="Image"/>
          <p:cNvSpPr>
            <a:spLocks noGrp="1"/>
          </p:cNvSpPr>
          <p:nvPr>
            <p:ph type="pic" sz="half" idx="13"/>
          </p:nvPr>
        </p:nvSpPr>
        <p:spPr>
          <a:xfrm>
            <a:off x="6502400" y="4813300"/>
            <a:ext cx="6121400" cy="4356100"/>
          </a:xfrm>
          <a:prstGeom prst="rect">
            <a:avLst/>
          </a:prstGeom>
        </p:spPr>
        <p:txBody>
          <a:bodyPr lIns="91439" tIns="45719" rIns="91439" bIns="45719" anchor="t">
            <a:noAutofit/>
          </a:bodyPr>
          <a:lstStyle/>
          <a:p>
            <a:endParaRPr/>
          </a:p>
        </p:txBody>
      </p:sp>
      <p:sp>
        <p:nvSpPr>
          <p:cNvPr id="98" name="Image"/>
          <p:cNvSpPr>
            <a:spLocks noGrp="1"/>
          </p:cNvSpPr>
          <p:nvPr>
            <p:ph type="pic" sz="half" idx="14"/>
          </p:nvPr>
        </p:nvSpPr>
        <p:spPr>
          <a:xfrm>
            <a:off x="6502400" y="444500"/>
            <a:ext cx="6121400" cy="4368800"/>
          </a:xfrm>
          <a:prstGeom prst="rect">
            <a:avLst/>
          </a:prstGeom>
        </p:spPr>
        <p:txBody>
          <a:bodyPr lIns="91439" tIns="45719" rIns="91439" bIns="45719" anchor="t">
            <a:noAutofit/>
          </a:bodyPr>
          <a:lstStyle/>
          <a:p>
            <a:endParaRPr/>
          </a:p>
        </p:txBody>
      </p:sp>
      <p:sp>
        <p:nvSpPr>
          <p:cNvPr id="99" name="Image"/>
          <p:cNvSpPr>
            <a:spLocks noGrp="1"/>
          </p:cNvSpPr>
          <p:nvPr>
            <p:ph type="pic" idx="15"/>
          </p:nvPr>
        </p:nvSpPr>
        <p:spPr>
          <a:xfrm>
            <a:off x="368300" y="444500"/>
            <a:ext cx="6121400" cy="8724900"/>
          </a:xfrm>
          <a:prstGeom prst="rect">
            <a:avLst/>
          </a:prstGeom>
        </p:spPr>
        <p:txBody>
          <a:bodyPr lIns="91439" tIns="45719" rIns="91439" bIns="45719" anchor="t">
            <a:noAutofit/>
          </a:bodyPr>
          <a:lstStyle/>
          <a:p>
            <a:endParaRPr/>
          </a:p>
        </p:txBody>
      </p:sp>
      <p:sp>
        <p:nvSpPr>
          <p:cNvPr id="100"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extLst>
      <p:ext uri="{BB962C8B-B14F-4D97-AF65-F5344CB8AC3E}">
        <p14:creationId xmlns:p14="http://schemas.microsoft.com/office/powerpoint/2010/main" val="151272636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7" name="“Type a quote here.”"/>
          <p:cNvSpPr txBox="1">
            <a:spLocks noGrp="1"/>
          </p:cNvSpPr>
          <p:nvPr>
            <p:ph type="body" sz="quarter" idx="13"/>
          </p:nvPr>
        </p:nvSpPr>
        <p:spPr>
          <a:xfrm>
            <a:off x="1270000" y="4305300"/>
            <a:ext cx="10464800" cy="609600"/>
          </a:xfrm>
          <a:prstGeom prst="rect">
            <a:avLst/>
          </a:prstGeom>
        </p:spPr>
        <p:txBody>
          <a:bodyPr>
            <a:spAutoFit/>
          </a:bodyPr>
          <a:lstStyle>
            <a:lvl1pPr marL="0" indent="0" algn="ctr">
              <a:buClrTx/>
              <a:buSzTx/>
              <a:buFontTx/>
              <a:buNone/>
              <a:defRPr sz="3000"/>
            </a:lvl1pPr>
          </a:lstStyle>
          <a:p>
            <a:r>
              <a:t>“Type a quote here.” </a:t>
            </a:r>
          </a:p>
        </p:txBody>
      </p:sp>
      <p:sp>
        <p:nvSpPr>
          <p:cNvPr id="108" name="–Johnny Appleseed"/>
          <p:cNvSpPr txBox="1">
            <a:spLocks noGrp="1"/>
          </p:cNvSpPr>
          <p:nvPr>
            <p:ph type="body" sz="quarter" idx="14"/>
          </p:nvPr>
        </p:nvSpPr>
        <p:spPr>
          <a:xfrm>
            <a:off x="1270000" y="6362700"/>
            <a:ext cx="10464800" cy="609600"/>
          </a:xfrm>
          <a:prstGeom prst="rect">
            <a:avLst/>
          </a:prstGeom>
        </p:spPr>
        <p:txBody>
          <a:bodyPr anchor="t">
            <a:spAutoFit/>
          </a:bodyPr>
          <a:lstStyle>
            <a:lvl1pPr marL="0" indent="0" algn="ctr">
              <a:spcBef>
                <a:spcPts val="1200"/>
              </a:spcBef>
              <a:buClrTx/>
              <a:buSzTx/>
              <a:buFontTx/>
              <a:buNone/>
              <a:defRPr sz="3000" i="1">
                <a:solidFill>
                  <a:srgbClr val="5C86B9"/>
                </a:solidFill>
              </a:defRPr>
            </a:lvl1pPr>
          </a:lstStyle>
          <a:p>
            <a:r>
              <a:t>–Johnny Appleseed</a:t>
            </a:r>
          </a:p>
        </p:txBody>
      </p:sp>
      <p:sp>
        <p:nvSpPr>
          <p:cNvPr id="109"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extLst>
      <p:ext uri="{BB962C8B-B14F-4D97-AF65-F5344CB8AC3E}">
        <p14:creationId xmlns:p14="http://schemas.microsoft.com/office/powerpoint/2010/main" val="248094935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32275" y="4070022"/>
            <a:ext cx="9416486" cy="2724476"/>
          </a:xfrm>
        </p:spPr>
        <p:txBody>
          <a:bodyPr anchor="b"/>
          <a:lstStyle>
            <a:lvl1pPr algn="l">
              <a:defRPr sz="5689"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32273" y="6794497"/>
            <a:ext cx="9416488" cy="1223680"/>
          </a:xfrm>
        </p:spPr>
        <p:txBody>
          <a:bodyPr anchor="t"/>
          <a:lstStyle>
            <a:lvl1pPr marL="0" indent="0" algn="l">
              <a:buNone/>
              <a:defRPr sz="2844" cap="all">
                <a:solidFill>
                  <a:schemeClr val="bg2">
                    <a:lumMod val="40000"/>
                    <a:lumOff val="60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6/26/2023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13880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77174" y="2930598"/>
            <a:ext cx="4690650" cy="5967307"/>
          </a:xfrm>
        </p:spPr>
        <p:txBody>
          <a:bodyPr>
            <a:normAutofit/>
          </a:bodyPr>
          <a:lstStyle>
            <a:lvl1pPr>
              <a:defRPr sz="2560"/>
            </a:lvl1pPr>
            <a:lvl2pPr>
              <a:defRPr sz="2276"/>
            </a:lvl2pPr>
            <a:lvl3pPr>
              <a:defRPr sz="1991"/>
            </a:lvl3pPr>
            <a:lvl4pPr>
              <a:defRPr sz="1707"/>
            </a:lvl4pPr>
            <a:lvl5pPr>
              <a:defRPr sz="1707"/>
            </a:lvl5pPr>
            <a:lvl6pPr>
              <a:defRPr sz="1707"/>
            </a:lvl6pPr>
            <a:lvl7pPr>
              <a:defRPr sz="1707"/>
            </a:lvl7pPr>
            <a:lvl8pPr>
              <a:defRPr sz="1707"/>
            </a:lvl8pPr>
            <a:lvl9pPr>
              <a:defRPr sz="1707"/>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33032" y="2924222"/>
            <a:ext cx="4690652" cy="5973682"/>
          </a:xfrm>
        </p:spPr>
        <p:txBody>
          <a:bodyPr>
            <a:normAutofit/>
          </a:bodyPr>
          <a:lstStyle>
            <a:lvl1pPr>
              <a:defRPr sz="2560"/>
            </a:lvl1pPr>
            <a:lvl2pPr>
              <a:defRPr sz="2276"/>
            </a:lvl2pPr>
            <a:lvl3pPr>
              <a:defRPr sz="1991"/>
            </a:lvl3pPr>
            <a:lvl4pPr>
              <a:defRPr sz="1707"/>
            </a:lvl4pPr>
            <a:lvl5pPr>
              <a:defRPr sz="1707"/>
            </a:lvl5pPr>
            <a:lvl6pPr>
              <a:defRPr sz="1707"/>
            </a:lvl6pPr>
            <a:lvl7pPr>
              <a:defRPr sz="1707"/>
            </a:lvl7pPr>
            <a:lvl8pPr>
              <a:defRPr sz="1707"/>
            </a:lvl8pPr>
            <a:lvl9pPr>
              <a:defRPr sz="1707"/>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6/26/2023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9369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77173" y="2709333"/>
            <a:ext cx="4690648" cy="819573"/>
          </a:xfrm>
        </p:spPr>
        <p:txBody>
          <a:bodyPr anchor="b">
            <a:noAutofit/>
          </a:bodyPr>
          <a:lstStyle>
            <a:lvl1pPr marL="0" indent="0">
              <a:buNone/>
              <a:defRPr sz="3413" b="0">
                <a:solidFill>
                  <a:schemeClr val="bg2">
                    <a:lumMod val="40000"/>
                    <a:lumOff val="60000"/>
                  </a:schemeClr>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Edit Master text styles</a:t>
            </a:r>
          </a:p>
        </p:txBody>
      </p:sp>
      <p:sp>
        <p:nvSpPr>
          <p:cNvPr id="4" name="Content Placeholder 3"/>
          <p:cNvSpPr>
            <a:spLocks noGrp="1"/>
          </p:cNvSpPr>
          <p:nvPr>
            <p:ph sz="half" idx="2"/>
          </p:nvPr>
        </p:nvSpPr>
        <p:spPr>
          <a:xfrm>
            <a:off x="1177174" y="3576320"/>
            <a:ext cx="4690650" cy="5321583"/>
          </a:xfrm>
        </p:spPr>
        <p:txBody>
          <a:bodyPr>
            <a:normAutofit/>
          </a:bodyPr>
          <a:lstStyle>
            <a:lvl1pPr>
              <a:defRPr sz="2560"/>
            </a:lvl1pPr>
            <a:lvl2pPr>
              <a:defRPr sz="2276"/>
            </a:lvl2pPr>
            <a:lvl3pPr>
              <a:defRPr sz="1991"/>
            </a:lvl3pPr>
            <a:lvl4pPr>
              <a:defRPr sz="1707"/>
            </a:lvl4pPr>
            <a:lvl5pPr>
              <a:defRPr sz="1707"/>
            </a:lvl5pPr>
            <a:lvl6pPr>
              <a:defRPr sz="1707"/>
            </a:lvl6pPr>
            <a:lvl7pPr>
              <a:defRPr sz="1707"/>
            </a:lvl7pPr>
            <a:lvl8pPr>
              <a:defRPr sz="1707"/>
            </a:lvl8pPr>
            <a:lvl9pPr>
              <a:defRPr sz="1707"/>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33033" y="2709333"/>
            <a:ext cx="4690650" cy="819573"/>
          </a:xfrm>
        </p:spPr>
        <p:txBody>
          <a:bodyPr anchor="b">
            <a:noAutofit/>
          </a:bodyPr>
          <a:lstStyle>
            <a:lvl1pPr marL="0" indent="0">
              <a:buNone/>
              <a:defRPr sz="3413" b="0">
                <a:solidFill>
                  <a:schemeClr val="bg2">
                    <a:lumMod val="40000"/>
                    <a:lumOff val="60000"/>
                  </a:schemeClr>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Edit Master text styles</a:t>
            </a:r>
          </a:p>
        </p:txBody>
      </p:sp>
      <p:sp>
        <p:nvSpPr>
          <p:cNvPr id="6" name="Content Placeholder 5"/>
          <p:cNvSpPr>
            <a:spLocks noGrp="1"/>
          </p:cNvSpPr>
          <p:nvPr>
            <p:ph sz="quarter" idx="4"/>
          </p:nvPr>
        </p:nvSpPr>
        <p:spPr>
          <a:xfrm>
            <a:off x="6033033" y="3576320"/>
            <a:ext cx="4690650" cy="5321583"/>
          </a:xfrm>
        </p:spPr>
        <p:txBody>
          <a:bodyPr>
            <a:normAutofit/>
          </a:bodyPr>
          <a:lstStyle>
            <a:lvl1pPr>
              <a:defRPr sz="2560"/>
            </a:lvl1pPr>
            <a:lvl2pPr>
              <a:defRPr sz="2276"/>
            </a:lvl2pPr>
            <a:lvl3pPr>
              <a:defRPr sz="1991"/>
            </a:lvl3pPr>
            <a:lvl4pPr>
              <a:defRPr sz="1707"/>
            </a:lvl4pPr>
            <a:lvl5pPr>
              <a:defRPr sz="1707"/>
            </a:lvl5pPr>
            <a:lvl6pPr>
              <a:defRPr sz="1707"/>
            </a:lvl6pPr>
            <a:lvl7pPr>
              <a:defRPr sz="1707"/>
            </a:lvl7pPr>
            <a:lvl8pPr>
              <a:defRPr sz="1707"/>
            </a:lvl8pPr>
            <a:lvl9pPr>
              <a:defRPr sz="1707"/>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6/26/2023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05018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6/26/2023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656378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6/26/2023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584357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32272" y="2059094"/>
            <a:ext cx="3628746" cy="2059093"/>
          </a:xfrm>
        </p:spPr>
        <p:txBody>
          <a:bodyPr anchor="b"/>
          <a:lstStyle>
            <a:lvl1pPr algn="l">
              <a:defRPr sz="3413" b="0"/>
            </a:lvl1pPr>
          </a:lstStyle>
          <a:p>
            <a:r>
              <a:rPr lang="en-US" smtClean="0"/>
              <a:t>Click to edit Master title style</a:t>
            </a:r>
            <a:endParaRPr lang="en-US" dirty="0"/>
          </a:p>
        </p:txBody>
      </p:sp>
      <p:sp>
        <p:nvSpPr>
          <p:cNvPr id="3" name="Content Placeholder 2"/>
          <p:cNvSpPr>
            <a:spLocks noGrp="1"/>
          </p:cNvSpPr>
          <p:nvPr>
            <p:ph idx="1"/>
          </p:nvPr>
        </p:nvSpPr>
        <p:spPr>
          <a:xfrm>
            <a:off x="5104921" y="2059093"/>
            <a:ext cx="5543841" cy="6502400"/>
          </a:xfrm>
        </p:spPr>
        <p:txBody>
          <a:bodyPr anchor="ctr">
            <a:normAutofit/>
          </a:bodyPr>
          <a:lstStyle>
            <a:lvl1pPr>
              <a:defRPr sz="2844"/>
            </a:lvl1pPr>
            <a:lvl2pPr>
              <a:defRPr sz="2560"/>
            </a:lvl2pPr>
            <a:lvl3pPr>
              <a:defRPr sz="2276"/>
            </a:lvl3pPr>
            <a:lvl4pPr>
              <a:defRPr sz="1991"/>
            </a:lvl4pPr>
            <a:lvl5pPr>
              <a:defRPr sz="1991"/>
            </a:lvl5pPr>
            <a:lvl6pPr>
              <a:defRPr sz="1991"/>
            </a:lvl6pPr>
            <a:lvl7pPr>
              <a:defRPr sz="1991"/>
            </a:lvl7pPr>
            <a:lvl8pPr>
              <a:defRPr sz="1991"/>
            </a:lvl8pPr>
            <a:lvl9pPr>
              <a:defRPr sz="1991"/>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32272" y="4450534"/>
            <a:ext cx="3628746" cy="4118185"/>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6/26/2023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808607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31155" y="2637073"/>
            <a:ext cx="5433847" cy="2239727"/>
          </a:xfrm>
        </p:spPr>
        <p:txBody>
          <a:bodyPr anchor="b">
            <a:normAutofit/>
          </a:bodyPr>
          <a:lstStyle>
            <a:lvl1pPr algn="l">
              <a:defRPr sz="512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14780" y="1625600"/>
            <a:ext cx="3414649" cy="6502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smtClean="0"/>
              <a:t>Click icon to add picture</a:t>
            </a:r>
            <a:endParaRPr lang="en-US" dirty="0"/>
          </a:p>
        </p:txBody>
      </p:sp>
      <p:sp>
        <p:nvSpPr>
          <p:cNvPr id="4" name="Text Placeholder 3"/>
          <p:cNvSpPr>
            <a:spLocks noGrp="1"/>
          </p:cNvSpPr>
          <p:nvPr>
            <p:ph type="body" sz="half" idx="2"/>
          </p:nvPr>
        </p:nvSpPr>
        <p:spPr>
          <a:xfrm>
            <a:off x="1232272" y="5201920"/>
            <a:ext cx="5425391" cy="1950720"/>
          </a:xfrm>
        </p:spPr>
        <p:txBody>
          <a:bodyPr>
            <a:normAutofit/>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6/26/2023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815252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959192" y="2384214"/>
            <a:ext cx="4009813" cy="4009813"/>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092206" y="-650240"/>
            <a:ext cx="2275840" cy="227584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959192" y="8669867"/>
            <a:ext cx="1408853" cy="1408853"/>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19005" y="3793067"/>
            <a:ext cx="5960533" cy="5960533"/>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94365" y="4118187"/>
            <a:ext cx="3359573" cy="3359573"/>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1016027" y="0"/>
            <a:ext cx="975360" cy="156367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89365" y="643866"/>
            <a:ext cx="10034318" cy="1991865"/>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77174" y="2919716"/>
            <a:ext cx="9545463" cy="596690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659541" y="2600919"/>
            <a:ext cx="1408852" cy="325204"/>
          </a:xfrm>
          <a:prstGeom prst="rect">
            <a:avLst/>
          </a:prstGeom>
        </p:spPr>
        <p:txBody>
          <a:bodyPr vert="horz" lIns="91440" tIns="45720" rIns="91440" bIns="45720" rtlCol="0" anchor="t"/>
          <a:lstStyle>
            <a:lvl1pPr algn="l">
              <a:defRPr sz="1564" b="0" i="0">
                <a:solidFill>
                  <a:schemeClr val="tx1">
                    <a:tint val="75000"/>
                    <a:alpha val="60000"/>
                  </a:schemeClr>
                </a:solidFill>
              </a:defRPr>
            </a:lvl1pPr>
          </a:lstStyle>
          <a:p>
            <a:fld id="{4AAD347D-5ACD-4C99-B74B-A9C85AD731AF}" type="datetimeFigureOut">
              <a:rPr lang="en-US" dirty="0"/>
              <a:t>6/26/2023</a:t>
            </a:fld>
            <a:endParaRPr lang="en-US" dirty="0"/>
          </a:p>
        </p:txBody>
      </p:sp>
      <p:sp>
        <p:nvSpPr>
          <p:cNvPr id="5" name="Footer Placeholder 4"/>
          <p:cNvSpPr>
            <a:spLocks noGrp="1"/>
          </p:cNvSpPr>
          <p:nvPr>
            <p:ph type="ftr" sz="quarter" idx="3"/>
          </p:nvPr>
        </p:nvSpPr>
        <p:spPr>
          <a:xfrm rot="5400000">
            <a:off x="8865188" y="4641239"/>
            <a:ext cx="5489486" cy="325205"/>
          </a:xfrm>
          <a:prstGeom prst="rect">
            <a:avLst/>
          </a:prstGeom>
        </p:spPr>
        <p:txBody>
          <a:bodyPr vert="horz" lIns="91440" tIns="45720" rIns="91440" bIns="45720" rtlCol="0" anchor="b"/>
          <a:lstStyle>
            <a:lvl1pPr algn="l">
              <a:defRPr sz="1564"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1045591" y="420603"/>
            <a:ext cx="894312" cy="1091822"/>
          </a:xfrm>
          <a:prstGeom prst="rect">
            <a:avLst/>
          </a:prstGeom>
        </p:spPr>
        <p:txBody>
          <a:bodyPr vert="horz" lIns="91440" tIns="45720" rIns="91440" bIns="45720" rtlCol="0" anchor="b"/>
          <a:lstStyle>
            <a:lvl1pPr algn="ctr">
              <a:defRPr sz="3984" b="0" i="0">
                <a:solidFill>
                  <a:schemeClr val="tx1">
                    <a:tint val="75000"/>
                  </a:schemeClr>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658405762"/>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Lst>
  <p:txStyles>
    <p:titleStyle>
      <a:lvl1pPr algn="l" defTabSz="650240" rtl="0" eaLnBrk="1" latinLnBrk="0" hangingPunct="1">
        <a:spcBef>
          <a:spcPct val="0"/>
        </a:spcBef>
        <a:buNone/>
        <a:defRPr sz="5973"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81" indent="-487681" algn="l" defTabSz="650240" rtl="0" eaLnBrk="1" latinLnBrk="0" hangingPunct="1">
        <a:spcBef>
          <a:spcPts val="1422"/>
        </a:spcBef>
        <a:spcAft>
          <a:spcPts val="0"/>
        </a:spcAft>
        <a:buClr>
          <a:schemeClr val="bg2">
            <a:lumMod val="40000"/>
            <a:lumOff val="60000"/>
          </a:schemeClr>
        </a:buClr>
        <a:buSzPct val="80000"/>
        <a:buFont typeface="Wingdings 3" charset="2"/>
        <a:buChar char=""/>
        <a:defRPr sz="2844" b="0" i="0" kern="1200">
          <a:solidFill>
            <a:schemeClr val="tx1"/>
          </a:solidFill>
          <a:latin typeface="+mj-lt"/>
          <a:ea typeface="+mj-ea"/>
          <a:cs typeface="+mj-cs"/>
        </a:defRPr>
      </a:lvl1pPr>
      <a:lvl2pPr marL="1056641" indent="-406401" algn="l" defTabSz="650240" rtl="0" eaLnBrk="1" latinLnBrk="0" hangingPunct="1">
        <a:spcBef>
          <a:spcPts val="1422"/>
        </a:spcBef>
        <a:spcAft>
          <a:spcPts val="0"/>
        </a:spcAft>
        <a:buClr>
          <a:schemeClr val="bg2">
            <a:lumMod val="40000"/>
            <a:lumOff val="60000"/>
          </a:schemeClr>
        </a:buClr>
        <a:buSzPct val="80000"/>
        <a:buFont typeface="Wingdings 3" charset="2"/>
        <a:buChar char=""/>
        <a:defRPr sz="2560" b="0" i="0" kern="1200">
          <a:solidFill>
            <a:schemeClr val="tx1"/>
          </a:solidFill>
          <a:latin typeface="+mj-lt"/>
          <a:ea typeface="+mj-ea"/>
          <a:cs typeface="+mj-cs"/>
        </a:defRPr>
      </a:lvl2pPr>
      <a:lvl3pPr marL="1625603" indent="-325121" algn="l" defTabSz="650240" rtl="0" eaLnBrk="1" latinLnBrk="0" hangingPunct="1">
        <a:spcBef>
          <a:spcPts val="1422"/>
        </a:spcBef>
        <a:spcAft>
          <a:spcPts val="0"/>
        </a:spcAft>
        <a:buClr>
          <a:schemeClr val="bg2">
            <a:lumMod val="40000"/>
            <a:lumOff val="60000"/>
          </a:schemeClr>
        </a:buClr>
        <a:buSzPct val="80000"/>
        <a:buFont typeface="Wingdings 3" charset="2"/>
        <a:buChar char=""/>
        <a:defRPr sz="2276" b="0" i="0" kern="1200">
          <a:solidFill>
            <a:schemeClr val="tx1"/>
          </a:solidFill>
          <a:latin typeface="+mj-lt"/>
          <a:ea typeface="+mj-ea"/>
          <a:cs typeface="+mj-cs"/>
        </a:defRPr>
      </a:lvl3pPr>
      <a:lvl4pPr marL="2275843" indent="-325121" algn="l" defTabSz="650240" rtl="0" eaLnBrk="1" latinLnBrk="0" hangingPunct="1">
        <a:spcBef>
          <a:spcPts val="1422"/>
        </a:spcBef>
        <a:spcAft>
          <a:spcPts val="0"/>
        </a:spcAft>
        <a:buClr>
          <a:schemeClr val="bg2">
            <a:lumMod val="40000"/>
            <a:lumOff val="60000"/>
          </a:schemeClr>
        </a:buClr>
        <a:buSzPct val="80000"/>
        <a:buFont typeface="Wingdings 3" charset="2"/>
        <a:buChar char=""/>
        <a:defRPr sz="1991" b="0" i="0" kern="1200">
          <a:solidFill>
            <a:schemeClr val="tx1"/>
          </a:solidFill>
          <a:latin typeface="+mj-lt"/>
          <a:ea typeface="+mj-ea"/>
          <a:cs typeface="+mj-cs"/>
        </a:defRPr>
      </a:lvl4pPr>
      <a:lvl5pPr marL="2926083" indent="-325121" algn="l" defTabSz="650240" rtl="0" eaLnBrk="1" latinLnBrk="0" hangingPunct="1">
        <a:spcBef>
          <a:spcPts val="1422"/>
        </a:spcBef>
        <a:spcAft>
          <a:spcPts val="0"/>
        </a:spcAft>
        <a:buClr>
          <a:schemeClr val="bg2">
            <a:lumMod val="40000"/>
            <a:lumOff val="60000"/>
          </a:schemeClr>
        </a:buClr>
        <a:buSzPct val="80000"/>
        <a:buFont typeface="Wingdings 3" charset="2"/>
        <a:buChar char=""/>
        <a:defRPr sz="1991" b="0" i="0" kern="1200">
          <a:solidFill>
            <a:schemeClr val="tx1"/>
          </a:solidFill>
          <a:latin typeface="+mj-lt"/>
          <a:ea typeface="+mj-ea"/>
          <a:cs typeface="+mj-cs"/>
        </a:defRPr>
      </a:lvl5pPr>
      <a:lvl6pPr marL="3576324" indent="-325121" algn="l" defTabSz="650240" rtl="0" eaLnBrk="1" latinLnBrk="0" hangingPunct="1">
        <a:spcBef>
          <a:spcPts val="1422"/>
        </a:spcBef>
        <a:spcAft>
          <a:spcPts val="0"/>
        </a:spcAft>
        <a:buClr>
          <a:schemeClr val="bg2">
            <a:lumMod val="40000"/>
            <a:lumOff val="60000"/>
          </a:schemeClr>
        </a:buClr>
        <a:buSzPct val="80000"/>
        <a:buFont typeface="Wingdings 3" charset="2"/>
        <a:buChar char=""/>
        <a:defRPr sz="1991" b="0" i="0" kern="1200">
          <a:solidFill>
            <a:schemeClr val="tx1"/>
          </a:solidFill>
          <a:latin typeface="+mj-lt"/>
          <a:ea typeface="+mj-ea"/>
          <a:cs typeface="+mj-cs"/>
        </a:defRPr>
      </a:lvl6pPr>
      <a:lvl7pPr marL="4226564" indent="-325121" algn="l" defTabSz="650240" rtl="0" eaLnBrk="1" latinLnBrk="0" hangingPunct="1">
        <a:spcBef>
          <a:spcPts val="1422"/>
        </a:spcBef>
        <a:spcAft>
          <a:spcPts val="0"/>
        </a:spcAft>
        <a:buClr>
          <a:schemeClr val="bg2">
            <a:lumMod val="40000"/>
            <a:lumOff val="60000"/>
          </a:schemeClr>
        </a:buClr>
        <a:buSzPct val="80000"/>
        <a:buFont typeface="Wingdings 3" charset="2"/>
        <a:buChar char=""/>
        <a:defRPr sz="1991" b="0" i="0" kern="1200">
          <a:solidFill>
            <a:schemeClr val="tx1"/>
          </a:solidFill>
          <a:latin typeface="+mj-lt"/>
          <a:ea typeface="+mj-ea"/>
          <a:cs typeface="+mj-cs"/>
        </a:defRPr>
      </a:lvl7pPr>
      <a:lvl8pPr marL="4876805" indent="-325121" algn="l" defTabSz="650240" rtl="0" eaLnBrk="1" latinLnBrk="0" hangingPunct="1">
        <a:spcBef>
          <a:spcPts val="1422"/>
        </a:spcBef>
        <a:spcAft>
          <a:spcPts val="0"/>
        </a:spcAft>
        <a:buClr>
          <a:schemeClr val="bg2">
            <a:lumMod val="40000"/>
            <a:lumOff val="60000"/>
          </a:schemeClr>
        </a:buClr>
        <a:buSzPct val="80000"/>
        <a:buFont typeface="Wingdings 3" charset="2"/>
        <a:buChar char=""/>
        <a:defRPr sz="1991" b="0" i="0" kern="1200">
          <a:solidFill>
            <a:schemeClr val="tx1"/>
          </a:solidFill>
          <a:latin typeface="+mj-lt"/>
          <a:ea typeface="+mj-ea"/>
          <a:cs typeface="+mj-cs"/>
        </a:defRPr>
      </a:lvl8pPr>
      <a:lvl9pPr marL="5527045" indent="-325121" algn="l" defTabSz="650240" rtl="0" eaLnBrk="1" latinLnBrk="0" hangingPunct="1">
        <a:spcBef>
          <a:spcPts val="1422"/>
        </a:spcBef>
        <a:spcAft>
          <a:spcPts val="0"/>
        </a:spcAft>
        <a:buClr>
          <a:schemeClr val="bg2">
            <a:lumMod val="40000"/>
            <a:lumOff val="60000"/>
          </a:schemeClr>
        </a:buClr>
        <a:buSzPct val="80000"/>
        <a:buFont typeface="Wingdings 3" charset="2"/>
        <a:buChar char=""/>
        <a:defRPr sz="1991" b="0" i="0" kern="1200">
          <a:solidFill>
            <a:schemeClr val="tx1"/>
          </a:solidFill>
          <a:latin typeface="+mj-lt"/>
          <a:ea typeface="+mj-ea"/>
          <a:cs typeface="+mj-cs"/>
        </a:defRPr>
      </a:lvl9pPr>
    </p:bodyStyle>
    <p:otherStyle>
      <a:defPPr>
        <a:defRPr lang="en-US"/>
      </a:defPPr>
      <a:lvl1pPr marL="0" algn="l" defTabSz="650240" rtl="0" eaLnBrk="1" latinLnBrk="0" hangingPunct="1">
        <a:defRPr sz="2560" kern="1200">
          <a:solidFill>
            <a:schemeClr val="tx1"/>
          </a:solidFill>
          <a:latin typeface="+mn-lt"/>
          <a:ea typeface="+mn-ea"/>
          <a:cs typeface="+mn-cs"/>
        </a:defRPr>
      </a:lvl1pPr>
      <a:lvl2pPr marL="650240" algn="l" defTabSz="650240" rtl="0" eaLnBrk="1" latinLnBrk="0" hangingPunct="1">
        <a:defRPr sz="2560" kern="1200">
          <a:solidFill>
            <a:schemeClr val="tx1"/>
          </a:solidFill>
          <a:latin typeface="+mn-lt"/>
          <a:ea typeface="+mn-ea"/>
          <a:cs typeface="+mn-cs"/>
        </a:defRPr>
      </a:lvl2pPr>
      <a:lvl3pPr marL="1300481" algn="l" defTabSz="650240" rtl="0" eaLnBrk="1" latinLnBrk="0" hangingPunct="1">
        <a:defRPr sz="2560" kern="1200">
          <a:solidFill>
            <a:schemeClr val="tx1"/>
          </a:solidFill>
          <a:latin typeface="+mn-lt"/>
          <a:ea typeface="+mn-ea"/>
          <a:cs typeface="+mn-cs"/>
        </a:defRPr>
      </a:lvl3pPr>
      <a:lvl4pPr marL="1950721" algn="l" defTabSz="650240" rtl="0" eaLnBrk="1" latinLnBrk="0" hangingPunct="1">
        <a:defRPr sz="2560" kern="1200">
          <a:solidFill>
            <a:schemeClr val="tx1"/>
          </a:solidFill>
          <a:latin typeface="+mn-lt"/>
          <a:ea typeface="+mn-ea"/>
          <a:cs typeface="+mn-cs"/>
        </a:defRPr>
      </a:lvl4pPr>
      <a:lvl5pPr marL="2600963" algn="l" defTabSz="650240" rtl="0" eaLnBrk="1" latinLnBrk="0" hangingPunct="1">
        <a:defRPr sz="2560" kern="1200">
          <a:solidFill>
            <a:schemeClr val="tx1"/>
          </a:solidFill>
          <a:latin typeface="+mn-lt"/>
          <a:ea typeface="+mn-ea"/>
          <a:cs typeface="+mn-cs"/>
        </a:defRPr>
      </a:lvl5pPr>
      <a:lvl6pPr marL="3251203" algn="l" defTabSz="650240" rtl="0" eaLnBrk="1" latinLnBrk="0" hangingPunct="1">
        <a:defRPr sz="2560" kern="1200">
          <a:solidFill>
            <a:schemeClr val="tx1"/>
          </a:solidFill>
          <a:latin typeface="+mn-lt"/>
          <a:ea typeface="+mn-ea"/>
          <a:cs typeface="+mn-cs"/>
        </a:defRPr>
      </a:lvl6pPr>
      <a:lvl7pPr marL="3901444" algn="l" defTabSz="650240" rtl="0" eaLnBrk="1" latinLnBrk="0" hangingPunct="1">
        <a:defRPr sz="2560" kern="1200">
          <a:solidFill>
            <a:schemeClr val="tx1"/>
          </a:solidFill>
          <a:latin typeface="+mn-lt"/>
          <a:ea typeface="+mn-ea"/>
          <a:cs typeface="+mn-cs"/>
        </a:defRPr>
      </a:lvl7pPr>
      <a:lvl8pPr marL="4551684" algn="l" defTabSz="650240" rtl="0" eaLnBrk="1" latinLnBrk="0" hangingPunct="1">
        <a:defRPr sz="2560" kern="1200">
          <a:solidFill>
            <a:schemeClr val="tx1"/>
          </a:solidFill>
          <a:latin typeface="+mn-lt"/>
          <a:ea typeface="+mn-ea"/>
          <a:cs typeface="+mn-cs"/>
        </a:defRPr>
      </a:lvl8pPr>
      <a:lvl9pPr marL="5201925" algn="l" defTabSz="65024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hyperlink" Target="http://www.designcrowd.com/community/contest.aspx?id=1679918" TargetMode="External"/><Relationship Id="rId2" Type="http://schemas.openxmlformats.org/officeDocument/2006/relationships/image" Target="../media/image3.tif"/><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hyperlink" Target="http://www.designcrowd.com" TargetMode="Externa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22.xml"/><Relationship Id="rId6" Type="http://schemas.openxmlformats.org/officeDocument/2006/relationships/hyperlink" Target="http://paleo.cc/paluxy/paluxy.htm" TargetMode="External"/><Relationship Id="rId5" Type="http://schemas.openxmlformats.org/officeDocument/2006/relationships/image" Target="../media/image2.png"/><Relationship Id="rId4" Type="http://schemas.openxmlformats.org/officeDocument/2006/relationships/image" Target="../media/image18.jpeg"/></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22.xml"/><Relationship Id="rId5" Type="http://schemas.openxmlformats.org/officeDocument/2006/relationships/image" Target="../media/image24.jpeg"/><Relationship Id="rId4" Type="http://schemas.openxmlformats.org/officeDocument/2006/relationships/image" Target="../media/image2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hyperlink" Target="https://commons.wikimedia.org/w/index.php?curid=15219207" TargetMode="External"/><Relationship Id="rId2" Type="http://schemas.openxmlformats.org/officeDocument/2006/relationships/image" Target="../media/image25.jpeg"/><Relationship Id="rId1" Type="http://schemas.openxmlformats.org/officeDocument/2006/relationships/slideLayout" Target="../slideLayouts/slideLayout19.xml"/><Relationship Id="rId5" Type="http://schemas.openxmlformats.org/officeDocument/2006/relationships/hyperlink" Target="https://commons.wikimedia.org/w/index.php?curid=15219098" TargetMode="External"/><Relationship Id="rId4" Type="http://schemas.openxmlformats.org/officeDocument/2006/relationships/image" Target="../media/image2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2" Type="http://schemas.openxmlformats.org/officeDocument/2006/relationships/hyperlink" Target="https://en.wikipedia.org/wiki/Searches_for_Noah%27s_Ark" TargetMode="Externa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hyperlink" Target="https://commons.wikimedia.org/w/index.php?curid=8882591" TargetMode="External"/><Relationship Id="rId2" Type="http://schemas.openxmlformats.org/officeDocument/2006/relationships/image" Target="../media/image31.jpeg"/><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Dr. Raúl Esperante"/>
          <p:cNvSpPr txBox="1">
            <a:spLocks noGrp="1"/>
          </p:cNvSpPr>
          <p:nvPr>
            <p:ph type="body" sz="quarter" idx="13"/>
          </p:nvPr>
        </p:nvSpPr>
        <p:spPr>
          <a:xfrm>
            <a:off x="276133" y="7893050"/>
            <a:ext cx="12255501" cy="646331"/>
          </a:xfrm>
          <a:prstGeom prst="rect">
            <a:avLst/>
          </a:prstGeom>
        </p:spPr>
        <p:txBody>
          <a:bodyPr/>
          <a:lstStyle/>
          <a:p>
            <a:r>
              <a:rPr lang="en-US" dirty="0" smtClean="0">
                <a:solidFill>
                  <a:schemeClr val="tx2"/>
                </a:solidFill>
              </a:rPr>
              <a:t>Presented by Dr. Suzanne Phillips, Loma Linda University</a:t>
            </a:r>
          </a:p>
          <a:p>
            <a:r>
              <a:rPr lang="en-US" dirty="0">
                <a:solidFill>
                  <a:schemeClr val="tx2"/>
                </a:solidFill>
              </a:rPr>
              <a:t>	</a:t>
            </a:r>
            <a:r>
              <a:rPr lang="en-US" dirty="0" smtClean="0">
                <a:solidFill>
                  <a:schemeClr val="tx2"/>
                </a:solidFill>
              </a:rPr>
              <a:t> compiled and written by </a:t>
            </a:r>
            <a:r>
              <a:rPr dirty="0" smtClean="0">
                <a:solidFill>
                  <a:schemeClr val="tx2"/>
                </a:solidFill>
              </a:rPr>
              <a:t>Dr</a:t>
            </a:r>
            <a:r>
              <a:rPr dirty="0">
                <a:solidFill>
                  <a:schemeClr val="tx2"/>
                </a:solidFill>
              </a:rPr>
              <a:t>. </a:t>
            </a:r>
            <a:r>
              <a:rPr dirty="0" err="1">
                <a:solidFill>
                  <a:schemeClr val="tx2"/>
                </a:solidFill>
              </a:rPr>
              <a:t>Raúl</a:t>
            </a:r>
            <a:r>
              <a:rPr dirty="0">
                <a:solidFill>
                  <a:schemeClr val="tx2"/>
                </a:solidFill>
              </a:rPr>
              <a:t> </a:t>
            </a:r>
            <a:r>
              <a:rPr dirty="0" smtClean="0">
                <a:solidFill>
                  <a:schemeClr val="tx2"/>
                </a:solidFill>
              </a:rPr>
              <a:t>Esperante</a:t>
            </a:r>
            <a:r>
              <a:rPr lang="en-US" dirty="0" smtClean="0">
                <a:solidFill>
                  <a:schemeClr val="tx2"/>
                </a:solidFill>
              </a:rPr>
              <a:t>, Geoscience Research Institute</a:t>
            </a:r>
            <a:endParaRPr dirty="0">
              <a:solidFill>
                <a:schemeClr val="tx2"/>
              </a:solidFill>
            </a:endParaRPr>
          </a:p>
        </p:txBody>
      </p:sp>
      <p:sp>
        <p:nvSpPr>
          <p:cNvPr id="134" name="Arguments Creationists Should Not Use"/>
          <p:cNvSpPr txBox="1">
            <a:spLocks noGrp="1"/>
          </p:cNvSpPr>
          <p:nvPr>
            <p:ph type="title"/>
          </p:nvPr>
        </p:nvSpPr>
        <p:spPr>
          <a:xfrm>
            <a:off x="238034" y="1568631"/>
            <a:ext cx="12293600" cy="2108200"/>
          </a:xfrm>
          <a:prstGeom prst="rect">
            <a:avLst/>
          </a:prstGeom>
        </p:spPr>
        <p:txBody>
          <a:bodyPr/>
          <a:lstStyle>
            <a:lvl1pPr defTabSz="566674">
              <a:defRPr sz="6208" spc="-124"/>
            </a:lvl1pPr>
          </a:lstStyle>
          <a:p>
            <a:r>
              <a:rPr dirty="0"/>
              <a:t>Arguments Creationists Should Not Use</a:t>
            </a:r>
          </a:p>
        </p:txBody>
      </p:sp>
      <p:sp>
        <p:nvSpPr>
          <p:cNvPr id="135" name="When It’s Better to Be Silent"/>
          <p:cNvSpPr txBox="1">
            <a:spLocks noGrp="1"/>
          </p:cNvSpPr>
          <p:nvPr>
            <p:ph type="body" sz="quarter" idx="1"/>
          </p:nvPr>
        </p:nvSpPr>
        <p:spPr>
          <a:xfrm>
            <a:off x="1701074" y="3925389"/>
            <a:ext cx="12293600" cy="508000"/>
          </a:xfrm>
          <a:prstGeom prst="rect">
            <a:avLst/>
          </a:prstGeom>
        </p:spPr>
        <p:txBody>
          <a:bodyPr/>
          <a:lstStyle/>
          <a:p>
            <a:r>
              <a:rPr dirty="0">
                <a:solidFill>
                  <a:schemeClr val="tx2"/>
                </a:solidFill>
              </a:rPr>
              <a:t>When It’s Better to Be Silent</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4" name="This claim has several problems.…"/>
          <p:cNvSpPr txBox="1">
            <a:spLocks noGrp="1"/>
          </p:cNvSpPr>
          <p:nvPr>
            <p:ph type="body" idx="1"/>
          </p:nvPr>
        </p:nvSpPr>
        <p:spPr>
          <a:prstGeom prst="rect">
            <a:avLst/>
          </a:prstGeom>
        </p:spPr>
        <p:txBody>
          <a:bodyPr>
            <a:normAutofit lnSpcReduction="10000"/>
          </a:bodyPr>
          <a:lstStyle/>
          <a:p>
            <a:pPr marL="492760" indent="-492760" defTabSz="566674">
              <a:spcBef>
                <a:spcPts val="4000"/>
              </a:spcBef>
              <a:defRPr sz="3686"/>
            </a:pPr>
            <a:r>
              <a:t>This claim has several problems.</a:t>
            </a:r>
          </a:p>
          <a:p>
            <a:pPr marL="492760" indent="-492760" defTabSz="566674">
              <a:spcBef>
                <a:spcPts val="4000"/>
              </a:spcBef>
              <a:defRPr sz="3686"/>
            </a:pPr>
            <a:r>
              <a:t>First, the idea that the weather must have been uniform before the Flood is an assumption, not something that we derive from either geological data or Scripture.</a:t>
            </a:r>
          </a:p>
          <a:p>
            <a:pPr marL="492760" indent="-492760" defTabSz="566674">
              <a:spcBef>
                <a:spcPts val="4000"/>
              </a:spcBef>
              <a:defRPr sz="3686"/>
            </a:pPr>
            <a:r>
              <a:t>Second, there is no scientific basis to believe that the Earth’s axis was not tilted before the Flood.</a:t>
            </a:r>
          </a:p>
          <a:p>
            <a:pPr marL="985520" lvl="1" indent="-492760" defTabSz="566674">
              <a:spcBef>
                <a:spcPts val="4000"/>
              </a:spcBef>
              <a:defRPr sz="3686"/>
            </a:pPr>
            <a:r>
              <a:t>Seasons are mentioned in Genesis 1:14, before the Flood</a:t>
            </a:r>
          </a:p>
          <a:p>
            <a:pPr marL="985520" lvl="1" indent="-492760" defTabSz="566674">
              <a:spcBef>
                <a:spcPts val="4000"/>
              </a:spcBef>
              <a:defRPr sz="3686"/>
            </a:pPr>
            <a:r>
              <a:t>This suggests an axial tilt from the beginning.</a:t>
            </a:r>
          </a:p>
          <a:p>
            <a:pPr marL="985520" lvl="1" indent="-492760" defTabSz="566674">
              <a:spcBef>
                <a:spcPts val="4000"/>
              </a:spcBef>
              <a:defRPr sz="3686"/>
            </a:pPr>
            <a:r>
              <a:t>That suggests some degree of weather variability.</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6" name="However, there are Scriptural issues to be considered:…"/>
          <p:cNvSpPr txBox="1">
            <a:spLocks noGrp="1"/>
          </p:cNvSpPr>
          <p:nvPr>
            <p:ph type="body" idx="1"/>
          </p:nvPr>
        </p:nvSpPr>
        <p:spPr>
          <a:prstGeom prst="rect">
            <a:avLst/>
          </a:prstGeom>
        </p:spPr>
        <p:txBody>
          <a:bodyPr/>
          <a:lstStyle/>
          <a:p>
            <a:r>
              <a:t>However, there are Scriptural issues to be considered:</a:t>
            </a:r>
          </a:p>
          <a:p>
            <a:r>
              <a:t>Some versions say “seasons”, and others say “festivals”, “sacred times”.</a:t>
            </a:r>
          </a:p>
          <a:p>
            <a:r>
              <a:t>The tilting of the earth, whether it existed or not, may not have had anything to do with weather.</a:t>
            </a:r>
          </a:p>
          <a:p>
            <a:r>
              <a:t>Although </a:t>
            </a:r>
            <a:r>
              <a:rPr u="sng"/>
              <a:t>possible</a:t>
            </a:r>
            <a:r>
              <a:t>, the idea of the tilting of the Earth is speculative and there is no sufficient evidence to defend it scientifically.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 name="Earth’s Division in the Days of Peleg Refers to Splitting of the Continents"/>
          <p:cNvSpPr txBox="1">
            <a:spLocks noGrp="1"/>
          </p:cNvSpPr>
          <p:nvPr>
            <p:ph type="title"/>
          </p:nvPr>
        </p:nvSpPr>
        <p:spPr>
          <a:xfrm>
            <a:off x="355600" y="476376"/>
            <a:ext cx="12293600" cy="2044701"/>
          </a:xfrm>
          <a:prstGeom prst="rect">
            <a:avLst/>
          </a:prstGeom>
        </p:spPr>
        <p:txBody>
          <a:bodyPr/>
          <a:lstStyle>
            <a:lvl1pPr defTabSz="554990">
              <a:defRPr sz="6080" spc="-121"/>
            </a:lvl1pPr>
          </a:lstStyle>
          <a:p>
            <a:r>
              <a:t>Earth’s Division in the Days of Peleg Refers to Splitting of the Continents</a:t>
            </a:r>
          </a:p>
        </p:txBody>
      </p:sp>
      <p:sp>
        <p:nvSpPr>
          <p:cNvPr id="159" name="Genesis 10:25—Two sons were born to Eber: One was named Peleg, because in his time the earth was divided; his brother was named Joktan.…"/>
          <p:cNvSpPr txBox="1">
            <a:spLocks noGrp="1"/>
          </p:cNvSpPr>
          <p:nvPr>
            <p:ph type="body" idx="1"/>
          </p:nvPr>
        </p:nvSpPr>
        <p:spPr>
          <a:prstGeom prst="rect">
            <a:avLst/>
          </a:prstGeom>
        </p:spPr>
        <p:txBody>
          <a:bodyPr>
            <a:normAutofit fontScale="92500" lnSpcReduction="20000"/>
          </a:bodyPr>
          <a:lstStyle/>
          <a:p>
            <a:pPr marL="452119" indent="-452119" defTabSz="519937">
              <a:spcBef>
                <a:spcPts val="3700"/>
              </a:spcBef>
              <a:defRPr sz="3382"/>
            </a:pPr>
            <a:r>
              <a:t>Genesis 10:25—Two sons were born to Eber: One was named Peleg, because in his time the earth was divided; his brother was named Joktan.</a:t>
            </a:r>
          </a:p>
          <a:p>
            <a:pPr marL="452119" indent="-452119" defTabSz="519937">
              <a:spcBef>
                <a:spcPts val="3700"/>
              </a:spcBef>
              <a:defRPr sz="3382"/>
            </a:pPr>
            <a:r>
              <a:t>This passage has been interpreted in various ways.</a:t>
            </a:r>
          </a:p>
          <a:p>
            <a:pPr marL="904239" lvl="1" indent="-452119" defTabSz="519937">
              <a:spcBef>
                <a:spcPts val="3700"/>
              </a:spcBef>
              <a:defRPr sz="3382"/>
            </a:pPr>
            <a:r>
              <a:t>Ellicott’s Commentary for English Readers: “Cyril Graham considers that the name refers to ‘the first cutting of some of those canals which are found in such numbers between the Tigris and the Euphrates.’ This is made more probable by the fact that Peleg in Hebrew means water-course”.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1" name="Most commentators interpret the ‘division’ as the confusion of tongues and consequent dispersion of mankind after the attempt to build the Tower of Babel.…"/>
          <p:cNvSpPr txBox="1">
            <a:spLocks noGrp="1"/>
          </p:cNvSpPr>
          <p:nvPr>
            <p:ph type="body" idx="1"/>
          </p:nvPr>
        </p:nvSpPr>
        <p:spPr>
          <a:prstGeom prst="rect">
            <a:avLst/>
          </a:prstGeom>
        </p:spPr>
        <p:txBody>
          <a:bodyPr/>
          <a:lstStyle/>
          <a:p>
            <a:pPr marL="406400" indent="-406400" defTabSz="467359">
              <a:spcBef>
                <a:spcPts val="3300"/>
              </a:spcBef>
              <a:defRPr sz="3040"/>
            </a:pPr>
            <a:r>
              <a:t>Most commentators interpret the ‘division’ as the confusion of tongues and consequent dispersion of mankind after the attempt to build the Tower of Babel.</a:t>
            </a:r>
          </a:p>
          <a:p>
            <a:pPr marL="406400" indent="-406400" defTabSz="467359">
              <a:spcBef>
                <a:spcPts val="3300"/>
              </a:spcBef>
              <a:defRPr sz="3040"/>
            </a:pPr>
            <a:r>
              <a:t>Nothing in Scripture indicates that this division was the separation of continents.</a:t>
            </a:r>
          </a:p>
          <a:p>
            <a:pPr marL="406400" indent="-406400" defTabSz="467359">
              <a:spcBef>
                <a:spcPts val="3300"/>
              </a:spcBef>
              <a:defRPr sz="3040"/>
            </a:pPr>
            <a:r>
              <a:t>Besides Genesis 10:25, the Hebrew verb </a:t>
            </a:r>
            <a:r>
              <a:rPr i="1"/>
              <a:t>pelag</a:t>
            </a:r>
            <a:r>
              <a:t> is used only in two other passages in the Bible. </a:t>
            </a:r>
          </a:p>
          <a:p>
            <a:pPr marL="812800" lvl="1" indent="-406400" defTabSz="467359">
              <a:spcBef>
                <a:spcPts val="3300"/>
              </a:spcBef>
              <a:defRPr sz="3040"/>
            </a:pPr>
            <a:r>
              <a:t>Job 38:25: “Who cuts a channel for the torrents of rain, and a path for the thunderstorm”</a:t>
            </a:r>
          </a:p>
          <a:p>
            <a:pPr marL="812800" lvl="1" indent="-406400" defTabSz="467359">
              <a:spcBef>
                <a:spcPts val="3300"/>
              </a:spcBef>
              <a:defRPr sz="3040"/>
            </a:pPr>
            <a:r>
              <a:t>Psalm 55:9: “Lord, confuse the wicked, divide their tongues, for I see violence and strife in the city”. </a:t>
            </a:r>
          </a:p>
          <a:p>
            <a:pPr marL="1219200" lvl="2" indent="-406400" defTabSz="467359">
              <a:spcBef>
                <a:spcPts val="3300"/>
              </a:spcBef>
              <a:defRPr sz="3040"/>
            </a:pPr>
            <a:r>
              <a:t>This is good internal evidence that there is a reference to the division of tongues in the Genesis text as well.</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 name="The concept of continental split and separation was first brought forth by a Christian geologist named Antonio Snider in 1859.…"/>
          <p:cNvSpPr txBox="1">
            <a:spLocks noGrp="1"/>
          </p:cNvSpPr>
          <p:nvPr>
            <p:ph type="body" idx="1"/>
          </p:nvPr>
        </p:nvSpPr>
        <p:spPr>
          <a:prstGeom prst="rect">
            <a:avLst/>
          </a:prstGeom>
        </p:spPr>
        <p:txBody>
          <a:bodyPr/>
          <a:lstStyle/>
          <a:p>
            <a:r>
              <a:t>The concept of continental split and separation was first brought forth by a Christian geologist named Antonio Snider in 1859.</a:t>
            </a:r>
          </a:p>
          <a:p>
            <a:r>
              <a:t>He publicly commented on the apparent fit of all the continents based on their shape.</a:t>
            </a:r>
          </a:p>
          <a:p>
            <a:r>
              <a:t>He believed the spreading apart and separation of the continents occurred catastrophically during the Genesis Flood.</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5" name="There is good observational evidence that is consistent with an original supercontinent in the past that was split apart.…"/>
          <p:cNvSpPr txBox="1">
            <a:spLocks noGrp="1"/>
          </p:cNvSpPr>
          <p:nvPr>
            <p:ph type="body" idx="1"/>
          </p:nvPr>
        </p:nvSpPr>
        <p:spPr>
          <a:prstGeom prst="rect">
            <a:avLst/>
          </a:prstGeom>
        </p:spPr>
        <p:txBody>
          <a:bodyPr>
            <a:normAutofit lnSpcReduction="10000"/>
          </a:bodyPr>
          <a:lstStyle/>
          <a:p>
            <a:pPr marL="492760" indent="-492760" defTabSz="566674">
              <a:spcBef>
                <a:spcPts val="4000"/>
              </a:spcBef>
              <a:defRPr sz="3686"/>
            </a:pPr>
            <a:r>
              <a:t>There is good observational evidence that is consistent with an original supercontinent in the past that was split apart.</a:t>
            </a:r>
          </a:p>
          <a:p>
            <a:pPr marL="492760" indent="-492760" defTabSz="566674">
              <a:spcBef>
                <a:spcPts val="4000"/>
              </a:spcBef>
              <a:defRPr sz="3686"/>
            </a:pPr>
            <a:r>
              <a:t>The difficult issue for a model based on a Recent Creation and Flood is the timing.</a:t>
            </a:r>
          </a:p>
          <a:p>
            <a:pPr marL="492760" indent="-492760" defTabSz="566674">
              <a:spcBef>
                <a:spcPts val="4000"/>
              </a:spcBef>
              <a:defRPr sz="3686"/>
            </a:pPr>
            <a:r>
              <a:t>We don’t know what that Genesis text actually means.</a:t>
            </a:r>
          </a:p>
          <a:p>
            <a:pPr marL="492760" indent="-492760" defTabSz="566674">
              <a:spcBef>
                <a:spcPts val="4000"/>
              </a:spcBef>
              <a:defRPr sz="3686"/>
            </a:pPr>
            <a:r>
              <a:t>There is a danger in having Geology interpret Scripture.</a:t>
            </a:r>
          </a:p>
          <a:p>
            <a:pPr marL="492760" indent="-492760" defTabSz="566674">
              <a:spcBef>
                <a:spcPts val="4000"/>
              </a:spcBef>
              <a:defRPr sz="3686"/>
            </a:pPr>
            <a:r>
              <a:t>The Bible was not written as a scientific text.</a:t>
            </a:r>
          </a:p>
          <a:p>
            <a:pPr marL="492760" indent="-492760" defTabSz="566674">
              <a:spcBef>
                <a:spcPts val="4000"/>
              </a:spcBef>
              <a:defRPr sz="3686"/>
            </a:pPr>
            <a:r>
              <a:t>Nevertheless, geologic implications should not be ruled out without further study.</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Giant Human Skeletons"/>
          <p:cNvSpPr txBox="1">
            <a:spLocks noGrp="1"/>
          </p:cNvSpPr>
          <p:nvPr>
            <p:ph type="title"/>
          </p:nvPr>
        </p:nvSpPr>
        <p:spPr>
          <a:prstGeom prst="rect">
            <a:avLst/>
          </a:prstGeom>
        </p:spPr>
        <p:txBody>
          <a:bodyPr/>
          <a:lstStyle/>
          <a:p>
            <a:r>
              <a:t>Giant Human Skeletons</a:t>
            </a:r>
          </a:p>
        </p:txBody>
      </p:sp>
      <p:sp>
        <p:nvSpPr>
          <p:cNvPr id="168" name="The Bible mentions the existence of ‘giants’ among humans.…"/>
          <p:cNvSpPr txBox="1">
            <a:spLocks noGrp="1"/>
          </p:cNvSpPr>
          <p:nvPr>
            <p:ph type="body" idx="1"/>
          </p:nvPr>
        </p:nvSpPr>
        <p:spPr>
          <a:prstGeom prst="rect">
            <a:avLst/>
          </a:prstGeom>
        </p:spPr>
        <p:txBody>
          <a:bodyPr>
            <a:normAutofit fontScale="92500" lnSpcReduction="20000"/>
          </a:bodyPr>
          <a:lstStyle/>
          <a:p>
            <a:pPr marL="381000" indent="-381000" defTabSz="438150">
              <a:spcBef>
                <a:spcPts val="3100"/>
              </a:spcBef>
              <a:defRPr sz="2850"/>
            </a:pPr>
            <a:r>
              <a:t>The Bible mentions the existence of ‘giants’ among humans.</a:t>
            </a:r>
          </a:p>
          <a:p>
            <a:pPr marL="381000" indent="-381000" defTabSz="438150">
              <a:spcBef>
                <a:spcPts val="3100"/>
              </a:spcBef>
              <a:defRPr sz="2850"/>
            </a:pPr>
            <a:r>
              <a:t>The word appears in modern version as the translation of the Hebrew words </a:t>
            </a:r>
          </a:p>
          <a:p>
            <a:pPr marL="762000" lvl="1" indent="-381000" defTabSz="438150">
              <a:spcBef>
                <a:spcPts val="3100"/>
              </a:spcBef>
              <a:defRPr sz="2850"/>
            </a:pPr>
            <a:r>
              <a:rPr i="1"/>
              <a:t>nephilim</a:t>
            </a:r>
            <a:r>
              <a:t> ( Gen 6:4; Num 13:33 ); </a:t>
            </a:r>
          </a:p>
          <a:p>
            <a:pPr marL="762000" lvl="1" indent="-381000" defTabSz="438150">
              <a:spcBef>
                <a:spcPts val="3100"/>
              </a:spcBef>
              <a:defRPr sz="2850"/>
            </a:pPr>
            <a:r>
              <a:rPr i="1"/>
              <a:t>repha'im</a:t>
            </a:r>
            <a:r>
              <a:t> ( Deut 2:11,20; 3:11,13; Jos 12:4 , etc.); </a:t>
            </a:r>
          </a:p>
          <a:p>
            <a:pPr marL="762000" lvl="1" indent="-381000" defTabSz="438150">
              <a:spcBef>
                <a:spcPts val="3100"/>
              </a:spcBef>
              <a:defRPr sz="2850"/>
            </a:pPr>
            <a:r>
              <a:rPr i="1"/>
              <a:t>rapha'</a:t>
            </a:r>
            <a:r>
              <a:t> ( 1Chron 20:4,6,8 ), </a:t>
            </a:r>
          </a:p>
          <a:p>
            <a:pPr marL="762000" lvl="1" indent="-381000" defTabSz="438150">
              <a:spcBef>
                <a:spcPts val="3100"/>
              </a:spcBef>
              <a:defRPr sz="2850"/>
            </a:pPr>
            <a:r>
              <a:rPr i="1"/>
              <a:t>raphah</a:t>
            </a:r>
            <a:r>
              <a:t> ( 2Sam 21:16, 18, 20, 22 ); </a:t>
            </a:r>
          </a:p>
          <a:p>
            <a:pPr marL="762000" lvl="1" indent="-381000" defTabSz="438150">
              <a:spcBef>
                <a:spcPts val="3100"/>
              </a:spcBef>
              <a:defRPr sz="2850"/>
            </a:pPr>
            <a:r>
              <a:t>in one instance of </a:t>
            </a:r>
            <a:r>
              <a:rPr i="1"/>
              <a:t>gibbor</a:t>
            </a:r>
            <a:r>
              <a:t>, literally, "mighty one" ( Job 16:14 )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Genesis 6:4—There were giants in the earth in those days.…"/>
          <p:cNvSpPr txBox="1">
            <a:spLocks noGrp="1"/>
          </p:cNvSpPr>
          <p:nvPr>
            <p:ph type="body" idx="1"/>
          </p:nvPr>
        </p:nvSpPr>
        <p:spPr>
          <a:prstGeom prst="rect">
            <a:avLst/>
          </a:prstGeom>
        </p:spPr>
        <p:txBody>
          <a:bodyPr/>
          <a:lstStyle/>
          <a:p>
            <a:pPr marL="482600" indent="-482600" defTabSz="554990">
              <a:spcBef>
                <a:spcPts val="3900"/>
              </a:spcBef>
              <a:defRPr sz="3609"/>
            </a:pPr>
            <a:r>
              <a:t>Genesis 6:4—There were giants in the earth in those days.</a:t>
            </a:r>
          </a:p>
          <a:p>
            <a:pPr marL="482600" indent="-482600" defTabSz="554990">
              <a:spcBef>
                <a:spcPts val="3900"/>
              </a:spcBef>
              <a:defRPr sz="3609"/>
            </a:pPr>
            <a:r>
              <a:t>Genesis 14:5-7—In the fourteenth year Chedorlaomer and the kings that were with him came and attacked the Rephaim in Ashteroth Karnaim, the Zuzim in Ham, the Emim in Shaveh Kiriathaim, and the Horites in their mountain of Seir . . . . Then they turned back and came to En Mishpat (that is, Kadesh), and attacked all the country of the Amalekites, and also the Amorites who dwelt in Hazezon Tamar.</a:t>
            </a:r>
          </a:p>
          <a:p>
            <a:pPr marL="482600" indent="-482600" defTabSz="554990">
              <a:spcBef>
                <a:spcPts val="3900"/>
              </a:spcBef>
              <a:defRPr sz="3609"/>
            </a:pPr>
            <a:r>
              <a:t>Genesis 14 does not reveal that the Rephaim, Zuzim, Emim, or Amorites were giants, but this information can be found in other places.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Amos 2:9—Yet I destroyed the Amorites before them, though they were tall as the cedars and strong as the oaks……"/>
          <p:cNvSpPr txBox="1">
            <a:spLocks noGrp="1"/>
          </p:cNvSpPr>
          <p:nvPr>
            <p:ph type="body" idx="1"/>
          </p:nvPr>
        </p:nvSpPr>
        <p:spPr>
          <a:prstGeom prst="rect">
            <a:avLst/>
          </a:prstGeom>
        </p:spPr>
        <p:txBody>
          <a:bodyPr>
            <a:normAutofit lnSpcReduction="10000"/>
          </a:bodyPr>
          <a:lstStyle/>
          <a:p>
            <a:pPr marL="497840" indent="-497840" defTabSz="572516">
              <a:spcBef>
                <a:spcPts val="4100"/>
              </a:spcBef>
              <a:defRPr sz="3724"/>
            </a:pPr>
            <a:r>
              <a:t>Amos 2:9—Yet I destroyed the Amorites before them, though they were tall as the cedars and strong as the oaks…</a:t>
            </a:r>
          </a:p>
          <a:p>
            <a:pPr marL="497840" indent="-497840" defTabSz="572516">
              <a:spcBef>
                <a:spcPts val="4100"/>
              </a:spcBef>
              <a:defRPr sz="3724"/>
            </a:pPr>
            <a:r>
              <a:t>The report of the spies sent to spy out the land of Canaan includes the Amorites.</a:t>
            </a:r>
          </a:p>
          <a:p>
            <a:pPr marL="995680" lvl="1" indent="-497840" defTabSz="572516">
              <a:spcBef>
                <a:spcPts val="4100"/>
              </a:spcBef>
              <a:defRPr sz="3724"/>
            </a:pPr>
            <a:r>
              <a:t>Numbers 13:29—The Amalekites dwell in the land of the South; the Hittites, the Jebusites, and the Amorites dwell in the mountains; and the Canaanites dwell by the sea and along the banks of the Jordan.</a:t>
            </a:r>
          </a:p>
          <a:p>
            <a:pPr marL="995680" lvl="1" indent="-497840" defTabSz="572516">
              <a:spcBef>
                <a:spcPts val="4100"/>
              </a:spcBef>
              <a:defRPr sz="3724"/>
            </a:pPr>
            <a:r>
              <a:t>The spies claimed that “all the people whom we saw in it are men of great stature” (Numbers 13:32).</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Deuteronomy 2:10-11— The Emites used to live there—a people strong and numerous, and as tall as the Anakites. Like the Anakites, they too were considered Rephaites, but the Moabites called them Emites.…"/>
          <p:cNvSpPr txBox="1">
            <a:spLocks noGrp="1"/>
          </p:cNvSpPr>
          <p:nvPr>
            <p:ph type="body" idx="1"/>
          </p:nvPr>
        </p:nvSpPr>
        <p:spPr>
          <a:prstGeom prst="rect">
            <a:avLst/>
          </a:prstGeom>
        </p:spPr>
        <p:txBody>
          <a:bodyPr/>
          <a:lstStyle/>
          <a:p>
            <a:r>
              <a:t>Deuteronomy 2:10-11— The Emites used to live there—a people strong and numerous, and as tall as the Anakites. Like the Anakites, they too were considered Rephaites, but the Moabites called them Emites.</a:t>
            </a:r>
          </a:p>
          <a:p>
            <a:r>
              <a:t>Deuteronomy 2:20-21—That too was considered a land of the Rephaites, who used to live there; but the Ammonites called them Zamzummites. 21They were a people strong and numerous, and as tall as the Anakites. The Lord destroyed them from before the Ammonites, who drove them out and settled in their place.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hou Shall Not Use Bad Arguments"/>
          <p:cNvSpPr txBox="1">
            <a:spLocks noGrp="1"/>
          </p:cNvSpPr>
          <p:nvPr>
            <p:ph type="title"/>
          </p:nvPr>
        </p:nvSpPr>
        <p:spPr>
          <a:prstGeom prst="rect">
            <a:avLst/>
          </a:prstGeom>
        </p:spPr>
        <p:txBody>
          <a:bodyPr/>
          <a:lstStyle>
            <a:lvl1pPr defTabSz="560831">
              <a:defRPr sz="6144" spc="-122"/>
            </a:lvl1pPr>
          </a:lstStyle>
          <a:p>
            <a:r>
              <a:rPr lang="en-US" dirty="0" smtClean="0"/>
              <a:t>Do </a:t>
            </a:r>
            <a:r>
              <a:rPr dirty="0" smtClean="0"/>
              <a:t>Not </a:t>
            </a:r>
            <a:r>
              <a:rPr dirty="0"/>
              <a:t>Use Bad Arguments</a:t>
            </a:r>
          </a:p>
        </p:txBody>
      </p:sp>
      <p:sp>
        <p:nvSpPr>
          <p:cNvPr id="138" name="Some creationists are known for using bad scientific arguments against long ages and evolution.…"/>
          <p:cNvSpPr txBox="1">
            <a:spLocks noGrp="1"/>
          </p:cNvSpPr>
          <p:nvPr>
            <p:ph type="body" idx="1"/>
          </p:nvPr>
        </p:nvSpPr>
        <p:spPr>
          <a:prstGeom prst="rect">
            <a:avLst/>
          </a:prstGeom>
        </p:spPr>
        <p:txBody>
          <a:bodyPr>
            <a:normAutofit fontScale="92500" lnSpcReduction="20000"/>
          </a:bodyPr>
          <a:lstStyle/>
          <a:p>
            <a:pPr marL="462280" indent="-462280" defTabSz="531622">
              <a:spcBef>
                <a:spcPts val="3800"/>
              </a:spcBef>
              <a:defRPr sz="3458"/>
            </a:pPr>
            <a:r>
              <a:t>Some creationists are known for using bad scientific arguments against long ages and evolution.</a:t>
            </a:r>
          </a:p>
          <a:p>
            <a:pPr marL="462280" indent="-462280" defTabSz="531622">
              <a:spcBef>
                <a:spcPts val="3800"/>
              </a:spcBef>
              <a:defRPr sz="3458"/>
            </a:pPr>
            <a:r>
              <a:t>Evolutionists also use many bad arguments against creation.</a:t>
            </a:r>
          </a:p>
          <a:p>
            <a:pPr marL="462280" indent="-462280" defTabSz="531622">
              <a:spcBef>
                <a:spcPts val="3800"/>
              </a:spcBef>
              <a:defRPr sz="3458"/>
            </a:pPr>
            <a:r>
              <a:t>The use of bad arguments by creationists has inflicted much damage to genuine creation scientists.</a:t>
            </a:r>
          </a:p>
          <a:p>
            <a:pPr marL="462280" indent="-462280" defTabSz="531622">
              <a:spcBef>
                <a:spcPts val="3800"/>
              </a:spcBef>
              <a:defRPr sz="3458"/>
            </a:pPr>
            <a:r>
              <a:t>The Bible doesn’t need Christians using bad arguments or forcing evidence to prove itself.</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he most common term used in the Bible to refer to giants is rephaim.…"/>
          <p:cNvSpPr txBox="1">
            <a:spLocks noGrp="1"/>
          </p:cNvSpPr>
          <p:nvPr>
            <p:ph type="body" idx="1"/>
          </p:nvPr>
        </p:nvSpPr>
        <p:spPr>
          <a:prstGeom prst="rect">
            <a:avLst/>
          </a:prstGeom>
        </p:spPr>
        <p:txBody>
          <a:bodyPr/>
          <a:lstStyle/>
          <a:p>
            <a:r>
              <a:t>The most common term used in the Bible to refer to giants is </a:t>
            </a:r>
            <a:r>
              <a:rPr i="1"/>
              <a:t>rephaim</a:t>
            </a:r>
            <a:r>
              <a:t>.</a:t>
            </a:r>
          </a:p>
          <a:p>
            <a:pPr lvl="1"/>
            <a:r>
              <a:t>Deuteronomy 3:11, 13—Og king of Bashan was the last of the Rephaites. His bed was decorated with iron and was more than nine cubits long and four cubits wide…The rest of Gilead and also all of Bashan, the kingdom of Og, I gave to the half-tribe of Manasseh. (The whole region of Argob in Bashan used to be known as a land of the Rephaites).</a:t>
            </a:r>
          </a:p>
          <a:p>
            <a:pPr lvl="1"/>
            <a:r>
              <a:t>The size of his bed is significant: 4 m long, and almost 2 m wide.</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he nephilim are first mentioned in the Bible just before the Flood.…"/>
          <p:cNvSpPr txBox="1">
            <a:spLocks noGrp="1"/>
          </p:cNvSpPr>
          <p:nvPr>
            <p:ph type="body" idx="1"/>
          </p:nvPr>
        </p:nvSpPr>
        <p:spPr>
          <a:prstGeom prst="rect">
            <a:avLst/>
          </a:prstGeom>
        </p:spPr>
        <p:txBody>
          <a:bodyPr/>
          <a:lstStyle/>
          <a:p>
            <a:pPr marL="426719" indent="-426719" defTabSz="490727">
              <a:spcBef>
                <a:spcPts val="3500"/>
              </a:spcBef>
              <a:defRPr sz="3191"/>
            </a:pPr>
            <a:r>
              <a:t>The </a:t>
            </a:r>
            <a:r>
              <a:rPr i="1"/>
              <a:t>nephilim</a:t>
            </a:r>
            <a:r>
              <a:t> are first mentioned in the Bible just before the Flood.</a:t>
            </a:r>
          </a:p>
          <a:p>
            <a:pPr marL="853439" lvl="1" indent="-426719" defTabSz="490727">
              <a:spcBef>
                <a:spcPts val="3500"/>
              </a:spcBef>
              <a:defRPr sz="3191"/>
            </a:pPr>
            <a:r>
              <a:t>Genesis 6:4—There were giants [</a:t>
            </a:r>
            <a:r>
              <a:rPr i="1"/>
              <a:t>nephilim</a:t>
            </a:r>
            <a:r>
              <a:t>] on the earth in those days, and also afterward, when the sons of God came in to the daughters of men and they bore children to them. Those were the mighty men who were of old, men of renown.</a:t>
            </a:r>
          </a:p>
          <a:p>
            <a:pPr marL="426719" indent="-426719" defTabSz="490727">
              <a:spcBef>
                <a:spcPts val="3500"/>
              </a:spcBef>
              <a:defRPr sz="3191"/>
            </a:pPr>
            <a:r>
              <a:t>There has been much debate about the meaning of the Hebrew word </a:t>
            </a:r>
            <a:r>
              <a:rPr i="1"/>
              <a:t>nephilim</a:t>
            </a:r>
            <a:r>
              <a:t>.</a:t>
            </a:r>
          </a:p>
          <a:p>
            <a:pPr marL="426719" indent="-426719" defTabSz="490727">
              <a:spcBef>
                <a:spcPts val="3500"/>
              </a:spcBef>
              <a:defRPr sz="3191"/>
            </a:pPr>
            <a:r>
              <a:t>They are also mentioned in the report by the ten spies that explored Canaan (Number 13:32-33).</a:t>
            </a:r>
          </a:p>
          <a:p>
            <a:pPr marL="426719" indent="-426719" defTabSz="490727">
              <a:spcBef>
                <a:spcPts val="3500"/>
              </a:spcBef>
              <a:defRPr sz="3191"/>
            </a:pPr>
            <a:r>
              <a:t>The truth is that the Bible does not clearly explain what the ‘giants’ were like compared to average size of humans of that time or the present.</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In the nineteenth century discoveries of ‘giant’ humans were popular, though no concrete evidence had been put forth of any of them.…"/>
          <p:cNvSpPr txBox="1">
            <a:spLocks noGrp="1"/>
          </p:cNvSpPr>
          <p:nvPr>
            <p:ph type="body" idx="1"/>
          </p:nvPr>
        </p:nvSpPr>
        <p:spPr>
          <a:prstGeom prst="rect">
            <a:avLst/>
          </a:prstGeom>
        </p:spPr>
        <p:txBody>
          <a:bodyPr/>
          <a:lstStyle/>
          <a:p>
            <a:r>
              <a:rPr dirty="0"/>
              <a:t>In the nineteenth century discoveries of ‘giant’ humans were popular, though no concrete evidence had been put forth of any of them.</a:t>
            </a:r>
          </a:p>
          <a:p>
            <a:r>
              <a:rPr dirty="0"/>
              <a:t>Most likely the discoveries were hoaxes created for various reasons, including bad science, to achieve fame, or excessive zeal to support the claims of the Bible. </a:t>
            </a:r>
            <a:r>
              <a:rPr lang="en-US" dirty="0" smtClean="0"/>
              <a:t/>
            </a:r>
            <a:br>
              <a:rPr lang="en-US" dirty="0" smtClean="0"/>
            </a:br>
            <a:r>
              <a:rPr lang="en-US" dirty="0"/>
              <a:t>	</a:t>
            </a:r>
            <a:r>
              <a:rPr lang="en-US" dirty="0" smtClean="0"/>
              <a:t>THERE HAVE BEEN NO VERIFIABLE, PEER-REVIEWED SCIENTIFIC PUBLICATIONS ABOUT GIANT SKELETONS.  While SDA’s BELIEVE in the bible, and we belief that there were giants on the earth, because there is no scientific research done to show verifiable remains, and we do not want to promote what usually turn out to be a hoax, we do NOT talk about purported giant skeletal remains.</a:t>
            </a:r>
            <a:endParaRPr dirty="0"/>
          </a:p>
          <a:p>
            <a:r>
              <a:rPr dirty="0"/>
              <a:t>The number of supposed discoveries have skyrocketed since the beginning of the 21st century…</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Image" descr="Image"/>
          <p:cNvPicPr>
            <a:picLocks noGrp="1" noChangeAspect="1"/>
          </p:cNvPicPr>
          <p:nvPr>
            <p:ph type="pic" idx="13"/>
          </p:nvPr>
        </p:nvPicPr>
        <p:blipFill>
          <a:blip r:embed="rId2">
            <a:extLst/>
          </a:blip>
          <a:srcRect/>
          <a:stretch>
            <a:fillRect/>
          </a:stretch>
        </p:blipFill>
        <p:spPr>
          <a:prstGeom prst="rect">
            <a:avLst/>
          </a:prstGeom>
        </p:spPr>
      </p:pic>
      <p:sp>
        <p:nvSpPr>
          <p:cNvPr id="183" name="http://www.designcrowd.com/community/contest.aspx?id=1679918"/>
          <p:cNvSpPr txBox="1"/>
          <p:nvPr/>
        </p:nvSpPr>
        <p:spPr>
          <a:xfrm>
            <a:off x="533982" y="266700"/>
            <a:ext cx="11936835"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solidFill>
                  <a:srgbClr val="D6D3CB"/>
                </a:solidFill>
                <a:hlinkClick r:id="rId3"/>
              </a:defRPr>
            </a:lvl1pPr>
          </a:lstStyle>
          <a:p>
            <a:pPr>
              <a:defRPr u="none"/>
            </a:pPr>
            <a:r>
              <a:rPr u="sng">
                <a:hlinkClick r:id="rId3"/>
              </a:rPr>
              <a:t>http://www.designcrowd.com/community/contest.aspx?id=1679918</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Image" descr="Image"/>
          <p:cNvPicPr>
            <a:picLocks noGrp="1" noChangeAspect="1"/>
          </p:cNvPicPr>
          <p:nvPr>
            <p:ph type="pic" idx="13"/>
          </p:nvPr>
        </p:nvPicPr>
        <p:blipFill>
          <a:blip r:embed="rId2">
            <a:extLst/>
          </a:blip>
          <a:srcRect t="17773" b="17773"/>
          <a:stretch>
            <a:fillRect/>
          </a:stretch>
        </p:blipFill>
        <p:spPr>
          <a:prstGeom prst="rect">
            <a:avLst/>
          </a:prstGeom>
        </p:spPr>
      </p:pic>
      <p:sp>
        <p:nvSpPr>
          <p:cNvPr id="186" name="http://www.designcrowd.com/community/contest.aspx?id=1679918"/>
          <p:cNvSpPr/>
          <p:nvPr/>
        </p:nvSpPr>
        <p:spPr>
          <a:xfrm>
            <a:off x="2701447" y="9188449"/>
            <a:ext cx="7601906" cy="419101"/>
          </a:xfrm>
          <a:prstGeom prst="rect">
            <a:avLst/>
          </a:prstGeom>
          <a:blipFill>
            <a:blip r:embed="rId3"/>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900">
                <a:solidFill>
                  <a:srgbClr val="FFFFFF"/>
                </a:solidFill>
              </a:defRPr>
            </a:lvl1pPr>
          </a:lstStyle>
          <a:p>
            <a:r>
              <a:t>http://www.designcrowd.com/community/contest.aspx?id=1679918</a:t>
            </a:r>
          </a:p>
        </p:txBody>
      </p:sp>
      <p:sp>
        <p:nvSpPr>
          <p:cNvPr id="187" name="Notice the giant pistol"/>
          <p:cNvSpPr txBox="1"/>
          <p:nvPr/>
        </p:nvSpPr>
        <p:spPr>
          <a:xfrm>
            <a:off x="2701447" y="6731000"/>
            <a:ext cx="2099614"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FFFFFF"/>
                </a:solidFill>
              </a:defRPr>
            </a:lvl1pPr>
          </a:lstStyle>
          <a:p>
            <a:r>
              <a:t>Notice the giant pistol</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Image" descr="Image"/>
          <p:cNvPicPr>
            <a:picLocks noGrp="1" noChangeAspect="1"/>
          </p:cNvPicPr>
          <p:nvPr>
            <p:ph type="pic" idx="13"/>
          </p:nvPr>
        </p:nvPicPr>
        <p:blipFill>
          <a:blip r:embed="rId2">
            <a:extLst/>
          </a:blip>
          <a:srcRect/>
          <a:stretch>
            <a:fillRect/>
          </a:stretch>
        </p:blipFill>
        <p:spPr>
          <a:xfrm>
            <a:off x="1209040" y="127000"/>
            <a:ext cx="6827520" cy="9753600"/>
          </a:xfrm>
          <a:prstGeom prst="rect">
            <a:avLst/>
          </a:prstGeom>
        </p:spPr>
      </p:pic>
      <p:sp>
        <p:nvSpPr>
          <p:cNvPr id="190" name="From: http://www.designcrowd.com/community/contest.aspx?id=1679918 “Scientists have discovered the missing link between man... and man's best friend. This half dog, half human species was found off the coast of Madagascar.”"/>
          <p:cNvSpPr txBox="1"/>
          <p:nvPr/>
        </p:nvSpPr>
        <p:spPr>
          <a:xfrm>
            <a:off x="8331398" y="673986"/>
            <a:ext cx="3818087" cy="29192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000">
                <a:solidFill>
                  <a:srgbClr val="555555"/>
                </a:solidFill>
                <a:latin typeface="Helvetica"/>
                <a:ea typeface="Helvetica"/>
                <a:cs typeface="Helvetica"/>
                <a:sym typeface="Helvetica"/>
              </a:defRPr>
            </a:pPr>
            <a:r>
              <a:rPr i="1"/>
              <a:t>From:</a:t>
            </a:r>
            <a:r>
              <a:t> http://www.designcrowd.com/community/contest.aspx?id=1679918</a:t>
            </a:r>
            <a:r>
              <a:rPr i="1"/>
              <a:t> “</a:t>
            </a:r>
            <a:r>
              <a:rPr>
                <a:latin typeface="Adobe Hebrew Regular"/>
                <a:ea typeface="Adobe Hebrew Regular"/>
                <a:cs typeface="Adobe Hebrew Regular"/>
                <a:sym typeface="Adobe Hebrew Regular"/>
              </a:rPr>
              <a:t>Scientists have discovered the missing link between man... and man's best friend. This half dog, half human species was found off the coast of Madagascar.”</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Image" descr="Image"/>
          <p:cNvPicPr>
            <a:picLocks noGrp="1" noChangeAspect="1"/>
          </p:cNvPicPr>
          <p:nvPr>
            <p:ph type="pic" idx="13"/>
          </p:nvPr>
        </p:nvPicPr>
        <p:blipFill>
          <a:blip r:embed="rId2">
            <a:extLst/>
          </a:blip>
          <a:srcRect t="4344" b="4344"/>
          <a:stretch>
            <a:fillRect/>
          </a:stretch>
        </p:blipFill>
        <p:spPr>
          <a:prstGeom prst="rect">
            <a:avLst/>
          </a:prstGeom>
        </p:spPr>
      </p:pic>
      <p:sp>
        <p:nvSpPr>
          <p:cNvPr id="193" name="http://www.designcrowd.com/community/contest.aspx?id=1680804"/>
          <p:cNvSpPr txBox="1"/>
          <p:nvPr/>
        </p:nvSpPr>
        <p:spPr>
          <a:xfrm>
            <a:off x="564753" y="9144000"/>
            <a:ext cx="11936835"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D6D3CB"/>
                </a:solidFill>
              </a:defRPr>
            </a:lvl1pPr>
          </a:lstStyle>
          <a:p>
            <a:r>
              <a:t>http://www.designcrowd.com/community/contest.aspx?id=1680804</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he images of giant humans circulating on internet are hoaxes.…"/>
          <p:cNvSpPr txBox="1">
            <a:spLocks noGrp="1"/>
          </p:cNvSpPr>
          <p:nvPr>
            <p:ph type="body" idx="1"/>
          </p:nvPr>
        </p:nvSpPr>
        <p:spPr>
          <a:prstGeom prst="rect">
            <a:avLst/>
          </a:prstGeom>
        </p:spPr>
        <p:txBody>
          <a:bodyPr/>
          <a:lstStyle/>
          <a:p>
            <a:r>
              <a:t>The images of giant humans circulating on internet are hoaxes.</a:t>
            </a:r>
          </a:p>
          <a:p>
            <a:r>
              <a:t>Many of them have been created by artists using image retouching software like Photoshop.</a:t>
            </a:r>
          </a:p>
          <a:p>
            <a:r>
              <a:t>The images are manipulations and enhancements of other photographs, and therefore are not valid scientific evidence.</a:t>
            </a:r>
          </a:p>
          <a:p>
            <a:r>
              <a:t>A number of them can be found under “Archaeological Anomalies 2” (Archaeological Anomalies 3, etc.) on the web page </a:t>
            </a:r>
            <a:r>
              <a:rPr u="sng">
                <a:hlinkClick r:id="rId2"/>
              </a:rPr>
              <a:t>http://www.designcrowd.com</a:t>
            </a:r>
            <a:r>
              <a:t>.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Image" descr="Image"/>
          <p:cNvPicPr>
            <a:picLocks noGrp="1" noChangeAspect="1"/>
          </p:cNvPicPr>
          <p:nvPr>
            <p:ph type="pic" idx="13"/>
          </p:nvPr>
        </p:nvPicPr>
        <p:blipFill>
          <a:blip r:embed="rId2">
            <a:extLst/>
          </a:blip>
          <a:srcRect l="118" r="118"/>
          <a:stretch>
            <a:fillRect/>
          </a:stretch>
        </p:blipFill>
        <p:spPr>
          <a:prstGeom prst="rect">
            <a:avLst/>
          </a:prstGeom>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Image" descr="Image"/>
          <p:cNvPicPr>
            <a:picLocks noGrp="1" noChangeAspect="1"/>
          </p:cNvPicPr>
          <p:nvPr>
            <p:ph type="pic" idx="13"/>
          </p:nvPr>
        </p:nvPicPr>
        <p:blipFill>
          <a:blip r:embed="rId2">
            <a:extLst/>
          </a:blip>
          <a:srcRect t="24588" b="24588"/>
          <a:stretch>
            <a:fillRect/>
          </a:stretch>
        </p:blipFill>
        <p:spPr>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hou Shall Not Use Bad Arguments"/>
          <p:cNvSpPr txBox="1">
            <a:spLocks noGrp="1"/>
          </p:cNvSpPr>
          <p:nvPr>
            <p:ph type="title"/>
          </p:nvPr>
        </p:nvSpPr>
        <p:spPr>
          <a:prstGeom prst="rect">
            <a:avLst/>
          </a:prstGeom>
        </p:spPr>
        <p:txBody>
          <a:bodyPr/>
          <a:lstStyle>
            <a:lvl1pPr defTabSz="560831">
              <a:defRPr sz="6144" spc="-122"/>
            </a:lvl1pPr>
          </a:lstStyle>
          <a:p>
            <a:r>
              <a:t>Thou Shall Not Use Bad Arguments</a:t>
            </a:r>
          </a:p>
        </p:txBody>
      </p:sp>
      <p:sp>
        <p:nvSpPr>
          <p:cNvPr id="138" name="Some creationists are known for using bad scientific arguments against long ages and evolution.…"/>
          <p:cNvSpPr txBox="1">
            <a:spLocks noGrp="1"/>
          </p:cNvSpPr>
          <p:nvPr>
            <p:ph type="body" idx="1"/>
          </p:nvPr>
        </p:nvSpPr>
        <p:spPr>
          <a:xfrm>
            <a:off x="1177174" y="2919716"/>
            <a:ext cx="11232540" cy="5966906"/>
          </a:xfrm>
          <a:prstGeom prst="rect">
            <a:avLst/>
          </a:prstGeom>
        </p:spPr>
        <p:txBody>
          <a:bodyPr>
            <a:normAutofit/>
          </a:bodyPr>
          <a:lstStyle/>
          <a:p>
            <a:pPr marL="462280" indent="-462280" defTabSz="531622">
              <a:spcBef>
                <a:spcPts val="3800"/>
              </a:spcBef>
              <a:defRPr sz="3458"/>
            </a:pPr>
            <a:r>
              <a:rPr lang="en-US" dirty="0" smtClean="0"/>
              <a:t>Scientists in the SDA church have consciously decided that they would do top tier, peer-reviewed, publishable research that supports the bible as opposed to merely attacking the interpretations of evolutionists</a:t>
            </a:r>
          </a:p>
          <a:p>
            <a:pPr marL="462280" indent="-462280" defTabSz="531622">
              <a:spcBef>
                <a:spcPts val="3800"/>
              </a:spcBef>
              <a:defRPr sz="3458"/>
            </a:pPr>
            <a:r>
              <a:rPr lang="en-US" dirty="0" smtClean="0"/>
              <a:t>Scientists of the SDA church have consciously decided that when they build presentations or papers defending the belief of the bible, they will only cite peer-reviewed publications (we will avoid internet-only citations!)</a:t>
            </a:r>
          </a:p>
        </p:txBody>
      </p:sp>
    </p:spTree>
    <p:extLst>
      <p:ext uri="{BB962C8B-B14F-4D97-AF65-F5344CB8AC3E}">
        <p14:creationId xmlns:p14="http://schemas.microsoft.com/office/powerpoint/2010/main" val="423079521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1" name="Image" descr="Image"/>
          <p:cNvPicPr>
            <a:picLocks noGrp="1" noChangeAspect="1"/>
          </p:cNvPicPr>
          <p:nvPr>
            <p:ph type="pic" idx="13"/>
          </p:nvPr>
        </p:nvPicPr>
        <p:blipFill>
          <a:blip r:embed="rId2">
            <a:extLst/>
          </a:blip>
          <a:srcRect l="11394" r="11394"/>
          <a:stretch>
            <a:fillRect/>
          </a:stretch>
        </p:blipFill>
        <p:spPr>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Image" descr="Image"/>
          <p:cNvPicPr>
            <a:picLocks noGrp="1" noChangeAspect="1"/>
          </p:cNvPicPr>
          <p:nvPr>
            <p:ph type="pic" idx="13"/>
          </p:nvPr>
        </p:nvPicPr>
        <p:blipFill>
          <a:blip r:embed="rId2">
            <a:extLst/>
          </a:blip>
          <a:srcRect l="4778" r="4778"/>
          <a:stretch>
            <a:fillRect/>
          </a:stretch>
        </p:blipFill>
        <p:spPr>
          <a:prstGeom prst="rect">
            <a:avLst/>
          </a:prstGeom>
        </p:spPr>
      </p:pic>
      <p:sp>
        <p:nvSpPr>
          <p:cNvPr id="204" name="The dragonfly woman"/>
          <p:cNvSpPr/>
          <p:nvPr/>
        </p:nvSpPr>
        <p:spPr>
          <a:xfrm>
            <a:off x="4420594" y="194733"/>
            <a:ext cx="3875745" cy="609601"/>
          </a:xfrm>
          <a:prstGeom prst="rect">
            <a:avLst/>
          </a:prstGeom>
          <a:blipFill>
            <a:blip r:embed="rId3"/>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The dragonfly woman</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Ancient Human Footprints"/>
          <p:cNvSpPr txBox="1">
            <a:spLocks noGrp="1"/>
          </p:cNvSpPr>
          <p:nvPr>
            <p:ph type="title"/>
          </p:nvPr>
        </p:nvSpPr>
        <p:spPr>
          <a:prstGeom prst="rect">
            <a:avLst/>
          </a:prstGeom>
        </p:spPr>
        <p:txBody>
          <a:bodyPr/>
          <a:lstStyle/>
          <a:p>
            <a:r>
              <a:t>Ancient Human Footprints</a:t>
            </a:r>
          </a:p>
        </p:txBody>
      </p:sp>
      <p:sp>
        <p:nvSpPr>
          <p:cNvPr id="207" name="Ancient human footprints are extremely rare in the geological record.…"/>
          <p:cNvSpPr txBox="1">
            <a:spLocks noGrp="1"/>
          </p:cNvSpPr>
          <p:nvPr>
            <p:ph type="body" idx="1"/>
          </p:nvPr>
        </p:nvSpPr>
        <p:spPr>
          <a:prstGeom prst="rect">
            <a:avLst/>
          </a:prstGeom>
        </p:spPr>
        <p:txBody>
          <a:bodyPr>
            <a:normAutofit lnSpcReduction="10000"/>
          </a:bodyPr>
          <a:lstStyle/>
          <a:p>
            <a:pPr marL="314959" indent="-314959" defTabSz="362204">
              <a:spcBef>
                <a:spcPts val="2600"/>
              </a:spcBef>
              <a:defRPr sz="2356"/>
            </a:pPr>
            <a:r>
              <a:t>Ancient human footprints are extremely rare in the geological record.</a:t>
            </a:r>
          </a:p>
          <a:p>
            <a:pPr marL="314959" indent="-314959" defTabSz="362204">
              <a:spcBef>
                <a:spcPts val="2600"/>
              </a:spcBef>
              <a:defRPr sz="2356"/>
            </a:pPr>
            <a:r>
              <a:t>Very few genuine fossil footprints have been reported:</a:t>
            </a:r>
          </a:p>
          <a:p>
            <a:pPr marL="629919" lvl="1" indent="-314959" defTabSz="362204">
              <a:spcBef>
                <a:spcPts val="2600"/>
              </a:spcBef>
              <a:defRPr sz="2356"/>
            </a:pPr>
            <a:r>
              <a:t>South Africa (Roberts and Berger 1997)</a:t>
            </a:r>
          </a:p>
          <a:p>
            <a:pPr marL="629919" lvl="1" indent="-314959" defTabSz="362204">
              <a:spcBef>
                <a:spcPts val="2600"/>
              </a:spcBef>
              <a:defRPr sz="2356"/>
            </a:pPr>
            <a:r>
              <a:t>Turkey (Osanzoy 1969)</a:t>
            </a:r>
          </a:p>
          <a:p>
            <a:pPr marL="629919" lvl="1" indent="-314959" defTabSz="362204">
              <a:spcBef>
                <a:spcPts val="2600"/>
              </a:spcBef>
              <a:defRPr sz="2356"/>
            </a:pPr>
            <a:r>
              <a:t>Australia (Webb et al 2006)</a:t>
            </a:r>
          </a:p>
          <a:p>
            <a:pPr marL="629919" lvl="1" indent="-314959" defTabSz="362204">
              <a:spcBef>
                <a:spcPts val="2600"/>
              </a:spcBef>
              <a:defRPr sz="2356"/>
            </a:pPr>
            <a:r>
              <a:t>Mexico (Gonzalez et al 2006)</a:t>
            </a:r>
          </a:p>
          <a:p>
            <a:pPr marL="629919" lvl="1" indent="-314959" defTabSz="362204">
              <a:spcBef>
                <a:spcPts val="2600"/>
              </a:spcBef>
              <a:defRPr sz="2356"/>
            </a:pPr>
            <a:r>
              <a:t>Ileret (Kenya)</a:t>
            </a:r>
          </a:p>
          <a:p>
            <a:pPr marL="629919" lvl="1" indent="-314959" defTabSz="362204">
              <a:spcBef>
                <a:spcPts val="2600"/>
              </a:spcBef>
              <a:defRPr sz="2356"/>
            </a:pPr>
            <a:r>
              <a:t>Danakil (Eritrea) </a:t>
            </a:r>
          </a:p>
          <a:p>
            <a:pPr marL="629919" lvl="1" indent="-314959" defTabSz="362204">
              <a:spcBef>
                <a:spcPts val="2600"/>
              </a:spcBef>
              <a:defRPr sz="2356"/>
            </a:pPr>
            <a:r>
              <a:t>Roccamonfina (Italy)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Many people believe that footprints of giant antediluvian humans have been found.…"/>
          <p:cNvSpPr txBox="1">
            <a:spLocks noGrp="1"/>
          </p:cNvSpPr>
          <p:nvPr>
            <p:ph type="body" idx="1"/>
          </p:nvPr>
        </p:nvSpPr>
        <p:spPr>
          <a:prstGeom prst="rect">
            <a:avLst/>
          </a:prstGeom>
        </p:spPr>
        <p:txBody>
          <a:bodyPr/>
          <a:lstStyle/>
          <a:p>
            <a:r>
              <a:t>Many people believe that footprints of giant antediluvian humans have been found. </a:t>
            </a:r>
          </a:p>
          <a:p>
            <a:r>
              <a:t>The number of images available on the Internet is very  large.</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Screen Shot 2016-10-11 at 9.59.00 AM.png" descr="Screen Shot 2016-10-11 at 9.59.00 AM.png"/>
          <p:cNvPicPr>
            <a:picLocks noGrp="1" noChangeAspect="1"/>
          </p:cNvPicPr>
          <p:nvPr>
            <p:ph type="pic" idx="13"/>
          </p:nvPr>
        </p:nvPicPr>
        <p:blipFill>
          <a:blip r:embed="rId2">
            <a:extLst/>
          </a:blip>
          <a:srcRect t="5730" b="5730"/>
          <a:stretch>
            <a:fillRect/>
          </a:stretch>
        </p:blipFill>
        <p:spPr>
          <a:prstGeom prst="rect">
            <a:avLst/>
          </a:prstGeom>
        </p:spPr>
      </p:pic>
      <p:sp>
        <p:nvSpPr>
          <p:cNvPr id="212" name="Results of Google Image Search"/>
          <p:cNvSpPr txBox="1"/>
          <p:nvPr/>
        </p:nvSpPr>
        <p:spPr>
          <a:xfrm>
            <a:off x="3790249" y="72908"/>
            <a:ext cx="5424302"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Results of Google Image Search</a:t>
            </a:r>
          </a:p>
        </p:txBody>
      </p:sp>
      <p:sp>
        <p:nvSpPr>
          <p:cNvPr id="213" name="Rounded Rectangle"/>
          <p:cNvSpPr/>
          <p:nvPr/>
        </p:nvSpPr>
        <p:spPr>
          <a:xfrm>
            <a:off x="3953933" y="377708"/>
            <a:ext cx="1963805" cy="1771717"/>
          </a:xfrm>
          <a:prstGeom prst="roundRect">
            <a:avLst>
              <a:gd name="adj" fmla="val 15000"/>
            </a:avLst>
          </a:prstGeom>
          <a:ln w="50800">
            <a:solidFill>
              <a:schemeClr val="accent5">
                <a:satOff val="8112"/>
                <a:lumOff val="-14630"/>
              </a:schemeClr>
            </a:solidFill>
            <a:miter lim="400000"/>
          </a:ln>
        </p:spPr>
        <p:txBody>
          <a:bodyPr lIns="50800" tIns="50800" rIns="50800" bIns="50800" anchor="ctr"/>
          <a:lstStyle/>
          <a:p>
            <a:pPr>
              <a:defRPr>
                <a:solidFill>
                  <a:srgbClr val="FFFFFF"/>
                </a:solidFill>
              </a:defRPr>
            </a:pPr>
            <a:endParaRPr/>
          </a:p>
        </p:txBody>
      </p:sp>
      <p:sp>
        <p:nvSpPr>
          <p:cNvPr id="214" name="Rounded Rectangle"/>
          <p:cNvSpPr/>
          <p:nvPr/>
        </p:nvSpPr>
        <p:spPr>
          <a:xfrm>
            <a:off x="6383866" y="521641"/>
            <a:ext cx="1963805" cy="1771717"/>
          </a:xfrm>
          <a:prstGeom prst="roundRect">
            <a:avLst>
              <a:gd name="adj" fmla="val 15000"/>
            </a:avLst>
          </a:prstGeom>
          <a:ln w="50800">
            <a:solidFill>
              <a:schemeClr val="accent5">
                <a:satOff val="8112"/>
                <a:lumOff val="-14630"/>
              </a:schemeClr>
            </a:solidFill>
            <a:miter lim="400000"/>
          </a:ln>
        </p:spPr>
        <p:txBody>
          <a:bodyPr lIns="50800" tIns="50800" rIns="50800" bIns="50800" anchor="ctr"/>
          <a:lstStyle/>
          <a:p>
            <a:pPr>
              <a:defRPr>
                <a:solidFill>
                  <a:srgbClr val="FFFFFF"/>
                </a:solidFill>
              </a:defRPr>
            </a:pPr>
            <a:endParaRPr/>
          </a:p>
        </p:txBody>
      </p:sp>
      <p:sp>
        <p:nvSpPr>
          <p:cNvPr id="215" name="Rounded Rectangle"/>
          <p:cNvSpPr/>
          <p:nvPr/>
        </p:nvSpPr>
        <p:spPr>
          <a:xfrm>
            <a:off x="2808347" y="2200224"/>
            <a:ext cx="1372329" cy="1771717"/>
          </a:xfrm>
          <a:prstGeom prst="roundRect">
            <a:avLst>
              <a:gd name="adj" fmla="val 19365"/>
            </a:avLst>
          </a:prstGeom>
          <a:ln w="50800">
            <a:solidFill>
              <a:schemeClr val="accent5">
                <a:satOff val="8112"/>
                <a:lumOff val="-14630"/>
              </a:schemeClr>
            </a:solidFill>
            <a:miter lim="400000"/>
          </a:ln>
        </p:spPr>
        <p:txBody>
          <a:bodyPr lIns="50800" tIns="50800" rIns="50800" bIns="50800" anchor="ctr"/>
          <a:lstStyle/>
          <a:p>
            <a:pPr>
              <a:defRPr>
                <a:solidFill>
                  <a:srgbClr val="FFFFFF"/>
                </a:solidFill>
              </a:defRPr>
            </a:pPr>
            <a:endParaRPr/>
          </a:p>
        </p:txBody>
      </p:sp>
      <p:sp>
        <p:nvSpPr>
          <p:cNvPr id="216" name="Rounded Rectangle"/>
          <p:cNvSpPr/>
          <p:nvPr/>
        </p:nvSpPr>
        <p:spPr>
          <a:xfrm>
            <a:off x="1385220" y="2200224"/>
            <a:ext cx="1372328" cy="1771717"/>
          </a:xfrm>
          <a:prstGeom prst="roundRect">
            <a:avLst>
              <a:gd name="adj" fmla="val 19365"/>
            </a:avLst>
          </a:prstGeom>
          <a:ln w="50800">
            <a:solidFill>
              <a:schemeClr val="accent5">
                <a:satOff val="8112"/>
                <a:lumOff val="-14630"/>
              </a:schemeClr>
            </a:solidFill>
            <a:miter lim="400000"/>
          </a:ln>
        </p:spPr>
        <p:txBody>
          <a:bodyPr lIns="50800" tIns="50800" rIns="50800" bIns="50800" anchor="ctr"/>
          <a:lstStyle/>
          <a:p>
            <a:pPr>
              <a:defRPr>
                <a:solidFill>
                  <a:srgbClr val="FFFFFF"/>
                </a:solidFill>
              </a:defRPr>
            </a:pPr>
            <a:endParaRPr/>
          </a:p>
        </p:txBody>
      </p:sp>
      <p:sp>
        <p:nvSpPr>
          <p:cNvPr id="217" name="Rounded Rectangle"/>
          <p:cNvSpPr/>
          <p:nvPr/>
        </p:nvSpPr>
        <p:spPr>
          <a:xfrm>
            <a:off x="9134805" y="2200224"/>
            <a:ext cx="1372329" cy="1771717"/>
          </a:xfrm>
          <a:prstGeom prst="roundRect">
            <a:avLst>
              <a:gd name="adj" fmla="val 19365"/>
            </a:avLst>
          </a:prstGeom>
          <a:ln w="50800">
            <a:solidFill>
              <a:schemeClr val="accent5">
                <a:satOff val="8112"/>
                <a:lumOff val="-14630"/>
              </a:schemeClr>
            </a:solidFill>
            <a:miter lim="400000"/>
          </a:ln>
        </p:spPr>
        <p:txBody>
          <a:bodyPr lIns="50800" tIns="50800" rIns="50800" bIns="50800" anchor="ctr"/>
          <a:lstStyle/>
          <a:p>
            <a:pPr>
              <a:defRPr>
                <a:solidFill>
                  <a:srgbClr val="FFFFFF"/>
                </a:solidFill>
              </a:defRPr>
            </a:pPr>
            <a:endParaRPr/>
          </a:p>
        </p:txBody>
      </p:sp>
      <p:sp>
        <p:nvSpPr>
          <p:cNvPr id="218" name="Rounded Rectangle"/>
          <p:cNvSpPr/>
          <p:nvPr/>
        </p:nvSpPr>
        <p:spPr>
          <a:xfrm>
            <a:off x="3386666" y="4111508"/>
            <a:ext cx="1963805" cy="1771717"/>
          </a:xfrm>
          <a:prstGeom prst="roundRect">
            <a:avLst>
              <a:gd name="adj" fmla="val 15000"/>
            </a:avLst>
          </a:prstGeom>
          <a:ln w="50800">
            <a:solidFill>
              <a:schemeClr val="accent5">
                <a:satOff val="8112"/>
                <a:lumOff val="-14630"/>
              </a:schemeClr>
            </a:solidFill>
            <a:miter lim="400000"/>
          </a:ln>
        </p:spPr>
        <p:txBody>
          <a:bodyPr lIns="50800" tIns="50800" rIns="50800" bIns="50800" anchor="ctr"/>
          <a:lstStyle/>
          <a:p>
            <a:pPr>
              <a:defRPr>
                <a:solidFill>
                  <a:srgbClr val="FFFFFF"/>
                </a:solidFill>
              </a:defRPr>
            </a:pPr>
            <a:endParaRPr/>
          </a:p>
        </p:txBody>
      </p:sp>
      <p:sp>
        <p:nvSpPr>
          <p:cNvPr id="219" name="Rounded Rectangle"/>
          <p:cNvSpPr/>
          <p:nvPr/>
        </p:nvSpPr>
        <p:spPr>
          <a:xfrm>
            <a:off x="10761133" y="4259708"/>
            <a:ext cx="1372329" cy="1771717"/>
          </a:xfrm>
          <a:prstGeom prst="roundRect">
            <a:avLst>
              <a:gd name="adj" fmla="val 19365"/>
            </a:avLst>
          </a:prstGeom>
          <a:ln w="50800">
            <a:solidFill>
              <a:schemeClr val="accent5">
                <a:satOff val="8112"/>
                <a:lumOff val="-14630"/>
              </a:schemeClr>
            </a:solidFill>
            <a:miter lim="400000"/>
          </a:ln>
        </p:spPr>
        <p:txBody>
          <a:bodyPr lIns="50800" tIns="50800" rIns="50800" bIns="50800" anchor="ctr"/>
          <a:lstStyle/>
          <a:p>
            <a:pP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13"/>
                                        </p:tgtEl>
                                        <p:attrNameLst>
                                          <p:attrName>style.visibility</p:attrName>
                                        </p:attrNameLst>
                                      </p:cBhvr>
                                      <p:to>
                                        <p:strVal val="visible"/>
                                      </p:to>
                                    </p:set>
                                    <p:animEffect transition="in" filter="box(out)">
                                      <p:cBhvr>
                                        <p:cTn id="7" dur="300"/>
                                        <p:tgtEl>
                                          <p:spTgt spid="2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214"/>
                                        </p:tgtEl>
                                        <p:attrNameLst>
                                          <p:attrName>style.visibility</p:attrName>
                                        </p:attrNameLst>
                                      </p:cBhvr>
                                      <p:to>
                                        <p:strVal val="visible"/>
                                      </p:to>
                                    </p:set>
                                    <p:animEffect transition="in" filter="box(out)">
                                      <p:cBhvr>
                                        <p:cTn id="12" dur="300"/>
                                        <p:tgtEl>
                                          <p:spTgt spid="21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3" nodeType="clickEffect">
                                  <p:stCondLst>
                                    <p:cond delay="0"/>
                                  </p:stCondLst>
                                  <p:iterate>
                                    <p:tmAbs val="0"/>
                                  </p:iterate>
                                  <p:childTnLst>
                                    <p:set>
                                      <p:cBhvr>
                                        <p:cTn id="16" fill="hold"/>
                                        <p:tgtEl>
                                          <p:spTgt spid="216"/>
                                        </p:tgtEl>
                                        <p:attrNameLst>
                                          <p:attrName>style.visibility</p:attrName>
                                        </p:attrNameLst>
                                      </p:cBhvr>
                                      <p:to>
                                        <p:strVal val="visible"/>
                                      </p:to>
                                    </p:set>
                                    <p:animEffect transition="in" filter="box(out)">
                                      <p:cBhvr>
                                        <p:cTn id="17" dur="300"/>
                                        <p:tgtEl>
                                          <p:spTgt spid="21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4" nodeType="clickEffect">
                                  <p:stCondLst>
                                    <p:cond delay="0"/>
                                  </p:stCondLst>
                                  <p:iterate>
                                    <p:tmAbs val="0"/>
                                  </p:iterate>
                                  <p:childTnLst>
                                    <p:set>
                                      <p:cBhvr>
                                        <p:cTn id="21" fill="hold"/>
                                        <p:tgtEl>
                                          <p:spTgt spid="215"/>
                                        </p:tgtEl>
                                        <p:attrNameLst>
                                          <p:attrName>style.visibility</p:attrName>
                                        </p:attrNameLst>
                                      </p:cBhvr>
                                      <p:to>
                                        <p:strVal val="visible"/>
                                      </p:to>
                                    </p:set>
                                    <p:animEffect transition="in" filter="box(out)">
                                      <p:cBhvr>
                                        <p:cTn id="22" dur="300"/>
                                        <p:tgtEl>
                                          <p:spTgt spid="21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5" nodeType="clickEffect">
                                  <p:stCondLst>
                                    <p:cond delay="0"/>
                                  </p:stCondLst>
                                  <p:iterate>
                                    <p:tmAbs val="0"/>
                                  </p:iterate>
                                  <p:childTnLst>
                                    <p:set>
                                      <p:cBhvr>
                                        <p:cTn id="26" fill="hold"/>
                                        <p:tgtEl>
                                          <p:spTgt spid="217"/>
                                        </p:tgtEl>
                                        <p:attrNameLst>
                                          <p:attrName>style.visibility</p:attrName>
                                        </p:attrNameLst>
                                      </p:cBhvr>
                                      <p:to>
                                        <p:strVal val="visible"/>
                                      </p:to>
                                    </p:set>
                                    <p:animEffect transition="in" filter="box(out)">
                                      <p:cBhvr>
                                        <p:cTn id="27" dur="300"/>
                                        <p:tgtEl>
                                          <p:spTgt spid="21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6" nodeType="clickEffect">
                                  <p:stCondLst>
                                    <p:cond delay="0"/>
                                  </p:stCondLst>
                                  <p:iterate>
                                    <p:tmAbs val="0"/>
                                  </p:iterate>
                                  <p:childTnLst>
                                    <p:set>
                                      <p:cBhvr>
                                        <p:cTn id="31" fill="hold"/>
                                        <p:tgtEl>
                                          <p:spTgt spid="218"/>
                                        </p:tgtEl>
                                        <p:attrNameLst>
                                          <p:attrName>style.visibility</p:attrName>
                                        </p:attrNameLst>
                                      </p:cBhvr>
                                      <p:to>
                                        <p:strVal val="visible"/>
                                      </p:to>
                                    </p:set>
                                    <p:animEffect transition="in" filter="box(out)">
                                      <p:cBhvr>
                                        <p:cTn id="32" dur="300"/>
                                        <p:tgtEl>
                                          <p:spTgt spid="21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7" nodeType="clickEffect">
                                  <p:stCondLst>
                                    <p:cond delay="0"/>
                                  </p:stCondLst>
                                  <p:iterate>
                                    <p:tmAbs val="0"/>
                                  </p:iterate>
                                  <p:childTnLst>
                                    <p:set>
                                      <p:cBhvr>
                                        <p:cTn id="36" fill="hold"/>
                                        <p:tgtEl>
                                          <p:spTgt spid="219"/>
                                        </p:tgtEl>
                                        <p:attrNameLst>
                                          <p:attrName>style.visibility</p:attrName>
                                        </p:attrNameLst>
                                      </p:cBhvr>
                                      <p:to>
                                        <p:strVal val="visible"/>
                                      </p:to>
                                    </p:set>
                                    <p:animEffect transition="in" filter="box(out)">
                                      <p:cBhvr>
                                        <p:cTn id="37" dur="3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1" animBg="1" advAuto="0"/>
      <p:bldP spid="214" grpId="2" animBg="1" advAuto="0"/>
      <p:bldP spid="215" grpId="4" animBg="1" advAuto="0"/>
      <p:bldP spid="216" grpId="3" animBg="1" advAuto="0"/>
      <p:bldP spid="217" grpId="5" animBg="1" advAuto="0"/>
      <p:bldP spid="218" grpId="6" animBg="1" advAuto="0"/>
      <p:bldP spid="219" grpId="7"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hese are shapes in the rock that resemble human footprints, some of them of very large size.…"/>
          <p:cNvSpPr txBox="1">
            <a:spLocks noGrp="1"/>
          </p:cNvSpPr>
          <p:nvPr>
            <p:ph type="body" idx="1"/>
          </p:nvPr>
        </p:nvSpPr>
        <p:spPr>
          <a:prstGeom prst="rect">
            <a:avLst/>
          </a:prstGeom>
        </p:spPr>
        <p:txBody>
          <a:bodyPr/>
          <a:lstStyle/>
          <a:p>
            <a:pPr marL="462280" indent="-462280" defTabSz="531622">
              <a:spcBef>
                <a:spcPts val="3800"/>
              </a:spcBef>
              <a:defRPr sz="3458"/>
            </a:pPr>
            <a:r>
              <a:t>These are shapes in the rock that resemble human footprints, some of them of very large size.</a:t>
            </a:r>
          </a:p>
          <a:p>
            <a:pPr marL="462280" indent="-462280" defTabSz="531622">
              <a:spcBef>
                <a:spcPts val="3800"/>
              </a:spcBef>
              <a:defRPr sz="3458"/>
            </a:pPr>
            <a:r>
              <a:t>Upon close examination, they can be explained away by several mechanisms:</a:t>
            </a:r>
          </a:p>
          <a:p>
            <a:pPr marL="924560" lvl="1" indent="-462280" defTabSz="531622">
              <a:spcBef>
                <a:spcPts val="3800"/>
              </a:spcBef>
              <a:defRPr sz="3458"/>
            </a:pPr>
            <a:r>
              <a:t>Erosion of the rock by water or flood water.</a:t>
            </a:r>
          </a:p>
          <a:p>
            <a:pPr marL="924560" lvl="1" indent="-462280" defTabSz="531622">
              <a:spcBef>
                <a:spcPts val="3800"/>
              </a:spcBef>
              <a:defRPr sz="3458"/>
            </a:pPr>
            <a:r>
              <a:t>Erosion and modification of pre-existing dinosaur footprints that leave a shape similar to a human footprint.</a:t>
            </a:r>
          </a:p>
          <a:p>
            <a:pPr marL="924560" lvl="1" indent="-462280" defTabSz="531622">
              <a:spcBef>
                <a:spcPts val="3800"/>
              </a:spcBef>
              <a:defRPr sz="3458"/>
            </a:pPr>
            <a:r>
              <a:t>Intentional carving of a footprint or modification of a dinosaur footprint or a natural erosional cavity.</a:t>
            </a:r>
          </a:p>
          <a:p>
            <a:pPr marL="924560" lvl="1" indent="-462280" defTabSz="531622">
              <a:spcBef>
                <a:spcPts val="3800"/>
              </a:spcBef>
              <a:defRPr sz="3458"/>
            </a:pPr>
            <a:r>
              <a:t>Photo manipulation.</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Giant Foot Print 200 Million Yrs Old - South Africa.mp4" descr="Giant Foot Print 200 Million Yrs Old - South Africa.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863846" y="969433"/>
            <a:ext cx="11277108" cy="8457832"/>
          </a:xfrm>
          <a:prstGeom prst="rect">
            <a:avLst/>
          </a:prstGeom>
          <a:ln w="12700">
            <a:miter lim="400000"/>
          </a:ln>
        </p:spPr>
      </p:pic>
      <p:sp>
        <p:nvSpPr>
          <p:cNvPr id="224" name="https://www.youtube.com/watch?v=dRuxw-nZoJw"/>
          <p:cNvSpPr txBox="1"/>
          <p:nvPr/>
        </p:nvSpPr>
        <p:spPr>
          <a:xfrm>
            <a:off x="863846" y="359833"/>
            <a:ext cx="9107426"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https://www.youtube.com/watch?v=dRuxw-nZoJw</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514999" fill="hold"/>
                                        <p:tgtEl>
                                          <p:spTgt spid="2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2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This video is also sensational, but lacks any scientific rigor…"/>
          <p:cNvSpPr txBox="1">
            <a:spLocks noGrp="1"/>
          </p:cNvSpPr>
          <p:nvPr>
            <p:ph type="body" idx="1"/>
          </p:nvPr>
        </p:nvSpPr>
        <p:spPr>
          <a:prstGeom prst="rect">
            <a:avLst/>
          </a:prstGeom>
        </p:spPr>
        <p:txBody>
          <a:bodyPr/>
          <a:lstStyle/>
          <a:p>
            <a:r>
              <a:rPr dirty="0"/>
              <a:t>This video is also sensational, but lacks any scientific rigor</a:t>
            </a:r>
            <a:r>
              <a:rPr dirty="0" smtClean="0"/>
              <a:t>…</a:t>
            </a:r>
            <a:endParaRPr lang="en-US" dirty="0" smtClean="0"/>
          </a:p>
          <a:p>
            <a:endParaRPr lang="en-US" dirty="0"/>
          </a:p>
          <a:p>
            <a:r>
              <a:rPr lang="en-US" dirty="0" smtClean="0"/>
              <a:t>ONCE AGAIN, while SDAs believe that humans were walking the earth just a single day after the animals, because there is no peer-reviewed publication of human footprints found very low in the geological column, or human footprints found with dinosaur, or other ancient animal footprints, this then becomes a poor argument to use as evidence because much has been shown to be fake.</a:t>
            </a:r>
            <a:endParaRPr dirty="0"/>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ome flaws:…"/>
          <p:cNvSpPr txBox="1">
            <a:spLocks noGrp="1"/>
          </p:cNvSpPr>
          <p:nvPr>
            <p:ph type="body" idx="1"/>
          </p:nvPr>
        </p:nvSpPr>
        <p:spPr>
          <a:prstGeom prst="rect">
            <a:avLst/>
          </a:prstGeom>
        </p:spPr>
        <p:txBody>
          <a:bodyPr/>
          <a:lstStyle/>
          <a:p>
            <a:r>
              <a:t>Some flaws:</a:t>
            </a:r>
          </a:p>
          <a:p>
            <a:pPr lvl="1"/>
            <a:r>
              <a:t>The narrator describes the rock as ‘granite’, which probably is correct based on the texture.</a:t>
            </a:r>
          </a:p>
          <a:p>
            <a:pPr lvl="1"/>
            <a:r>
              <a:t>Then he goes on to describe the bulge sticking out of the ‘footprint’:</a:t>
            </a:r>
          </a:p>
          <a:p>
            <a:pPr lvl="2"/>
            <a:r>
              <a:t>“It is like when you put your foot in mud, and you pull it out, your toes are lifted up, a little mud [is pushed out], where your toes were in. It is exactly what seems to have happened here. This rough granite…seems to have…[being pushed up]… It’s spectacular.”</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This explanation makes no sense.…"/>
          <p:cNvSpPr txBox="1">
            <a:spLocks noGrp="1"/>
          </p:cNvSpPr>
          <p:nvPr>
            <p:ph type="body" idx="1"/>
          </p:nvPr>
        </p:nvSpPr>
        <p:spPr>
          <a:prstGeom prst="rect">
            <a:avLst/>
          </a:prstGeom>
        </p:spPr>
        <p:txBody>
          <a:bodyPr/>
          <a:lstStyle/>
          <a:p>
            <a:pPr marL="457200" indent="-457200" defTabSz="525779">
              <a:spcBef>
                <a:spcPts val="3700"/>
              </a:spcBef>
              <a:defRPr sz="3420"/>
            </a:pPr>
            <a:r>
              <a:t>This explanation makes no sense.</a:t>
            </a:r>
          </a:p>
          <a:p>
            <a:pPr marL="457200" indent="-457200" defTabSz="525779">
              <a:spcBef>
                <a:spcPts val="3700"/>
              </a:spcBef>
              <a:defRPr sz="3420"/>
            </a:pPr>
            <a:r>
              <a:t>Granite rocks are not made of mud, and their properties are not suitable for the impression of footprints of any kind, even of a giant human.</a:t>
            </a:r>
          </a:p>
          <a:p>
            <a:pPr marL="457200" indent="-457200" defTabSz="525779">
              <a:spcBef>
                <a:spcPts val="3700"/>
              </a:spcBef>
              <a:defRPr sz="3420"/>
            </a:pPr>
            <a:r>
              <a:t>Mud is soft and would be deformed under the pressure of a human footprint.</a:t>
            </a:r>
          </a:p>
          <a:p>
            <a:pPr marL="457200" indent="-457200" defTabSz="525779">
              <a:spcBef>
                <a:spcPts val="3700"/>
              </a:spcBef>
              <a:defRPr sz="3420"/>
            </a:pPr>
            <a:r>
              <a:t>Granite is a solidified magma</a:t>
            </a:r>
          </a:p>
          <a:p>
            <a:pPr marL="914400" lvl="1" indent="-457200" defTabSz="525779">
              <a:spcBef>
                <a:spcPts val="3700"/>
              </a:spcBef>
              <a:defRPr sz="3420"/>
            </a:pPr>
            <a:r>
              <a:t>The footprint impression could not have been formed before cooling (solidification) for obvious reasons.</a:t>
            </a:r>
          </a:p>
          <a:p>
            <a:pPr marL="914400" lvl="1" indent="-457200" defTabSz="525779">
              <a:spcBef>
                <a:spcPts val="3700"/>
              </a:spcBef>
              <a:defRPr sz="3420"/>
            </a:pPr>
            <a:r>
              <a:t>After solidification, the magma is solid, not deformable by the pressure of any organism.</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Darwin Recanted from his Ideas"/>
          <p:cNvSpPr txBox="1">
            <a:spLocks noGrp="1"/>
          </p:cNvSpPr>
          <p:nvPr>
            <p:ph type="title"/>
          </p:nvPr>
        </p:nvSpPr>
        <p:spPr>
          <a:xfrm>
            <a:off x="355600" y="438150"/>
            <a:ext cx="12293600" cy="2044700"/>
          </a:xfrm>
          <a:prstGeom prst="rect">
            <a:avLst/>
          </a:prstGeom>
        </p:spPr>
        <p:txBody>
          <a:bodyPr/>
          <a:lstStyle/>
          <a:p>
            <a:r>
              <a:rPr lang="en-US" dirty="0" smtClean="0"/>
              <a:t>1) </a:t>
            </a:r>
            <a:r>
              <a:rPr dirty="0" smtClean="0"/>
              <a:t>Darwin </a:t>
            </a:r>
            <a:r>
              <a:rPr dirty="0"/>
              <a:t>Recanted from his Ideas</a:t>
            </a:r>
          </a:p>
        </p:txBody>
      </p:sp>
      <p:sp>
        <p:nvSpPr>
          <p:cNvPr id="141" name="Many sincere Christians believe that Darwin renounced evolution on his deathbed.…"/>
          <p:cNvSpPr txBox="1">
            <a:spLocks noGrp="1"/>
          </p:cNvSpPr>
          <p:nvPr>
            <p:ph type="body" idx="1"/>
          </p:nvPr>
        </p:nvSpPr>
        <p:spPr>
          <a:prstGeom prst="rect">
            <a:avLst/>
          </a:prstGeom>
        </p:spPr>
        <p:txBody>
          <a:bodyPr/>
          <a:lstStyle/>
          <a:p>
            <a:r>
              <a:t>Many sincere Christians believe that Darwin renounced evolution on his deathbed.</a:t>
            </a:r>
          </a:p>
          <a:p>
            <a:r>
              <a:t>He died in April 1882 and was buried in Westminster Abbey and within days of his death, news of a conversion experience began to circulate.</a:t>
            </a:r>
          </a:p>
          <a:p>
            <a:r>
              <a:t>The evidence though, does not support any conversion.</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Humans and Dinosaurs"/>
          <p:cNvSpPr txBox="1">
            <a:spLocks noGrp="1"/>
          </p:cNvSpPr>
          <p:nvPr>
            <p:ph type="title"/>
          </p:nvPr>
        </p:nvSpPr>
        <p:spPr>
          <a:prstGeom prst="rect">
            <a:avLst/>
          </a:prstGeom>
        </p:spPr>
        <p:txBody>
          <a:bodyPr/>
          <a:lstStyle/>
          <a:p>
            <a:r>
              <a:t>Humans and Dinosaurs</a:t>
            </a:r>
          </a:p>
        </p:txBody>
      </p:sp>
      <p:sp>
        <p:nvSpPr>
          <p:cNvPr id="233" name="Some people claim that there is evidence in the rocks for the co-existence of humans and dinosaurs in the past.…"/>
          <p:cNvSpPr txBox="1">
            <a:spLocks noGrp="1"/>
          </p:cNvSpPr>
          <p:nvPr>
            <p:ph type="body" idx="1"/>
          </p:nvPr>
        </p:nvSpPr>
        <p:spPr>
          <a:prstGeom prst="rect">
            <a:avLst/>
          </a:prstGeom>
        </p:spPr>
        <p:txBody>
          <a:bodyPr/>
          <a:lstStyle/>
          <a:p>
            <a:r>
              <a:t>Some people claim that there is evidence in the rocks for the co-existence of humans and dinosaurs in the past.</a:t>
            </a:r>
          </a:p>
          <a:p>
            <a:r>
              <a:t>They claim that human and dinosaur footprints have been found together. </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Image" descr="Image"/>
          <p:cNvPicPr>
            <a:picLocks noGrp="1" noChangeAspect="1"/>
          </p:cNvPicPr>
          <p:nvPr>
            <p:ph type="pic" idx="13"/>
          </p:nvPr>
        </p:nvPicPr>
        <p:blipFill>
          <a:blip r:embed="rId2">
            <a:extLst/>
          </a:blip>
          <a:srcRect l="1452" r="1452"/>
          <a:stretch>
            <a:fillRect/>
          </a:stretch>
        </p:blipFill>
        <p:spPr>
          <a:xfrm>
            <a:off x="380999" y="1075332"/>
            <a:ext cx="10136983" cy="7602737"/>
          </a:xfrm>
          <a:prstGeom prst="rect">
            <a:avLst/>
          </a:prstGeom>
        </p:spPr>
      </p:pic>
      <p:sp>
        <p:nvSpPr>
          <p:cNvPr id="236" name="dinosaur…"/>
          <p:cNvSpPr txBox="1"/>
          <p:nvPr/>
        </p:nvSpPr>
        <p:spPr>
          <a:xfrm>
            <a:off x="8581708" y="2298700"/>
            <a:ext cx="1810384"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D6D3CB"/>
                </a:solidFill>
              </a:defRPr>
            </a:pPr>
            <a:r>
              <a:t>dinosaur </a:t>
            </a:r>
          </a:p>
          <a:p>
            <a:pPr>
              <a:defRPr>
                <a:solidFill>
                  <a:srgbClr val="D6D3CB"/>
                </a:solidFill>
              </a:defRPr>
            </a:pPr>
            <a:r>
              <a:t>footprint</a:t>
            </a:r>
          </a:p>
        </p:txBody>
      </p:sp>
      <p:sp>
        <p:nvSpPr>
          <p:cNvPr id="237" name="human…"/>
          <p:cNvSpPr txBox="1"/>
          <p:nvPr/>
        </p:nvSpPr>
        <p:spPr>
          <a:xfrm>
            <a:off x="727781" y="4876800"/>
            <a:ext cx="1617838"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D6D3CB"/>
                </a:solidFill>
              </a:defRPr>
            </a:pPr>
            <a:r>
              <a:t>human </a:t>
            </a:r>
          </a:p>
          <a:p>
            <a:pPr>
              <a:defRPr>
                <a:solidFill>
                  <a:srgbClr val="D6D3CB"/>
                </a:solidFill>
              </a:defRPr>
            </a:pPr>
            <a:r>
              <a:t>footprint</a:t>
            </a:r>
          </a:p>
        </p:txBody>
      </p:sp>
      <p:sp>
        <p:nvSpPr>
          <p:cNvPr id="238" name="Arrow"/>
          <p:cNvSpPr/>
          <p:nvPr/>
        </p:nvSpPr>
        <p:spPr>
          <a:xfrm rot="19230840">
            <a:off x="2253405" y="5025870"/>
            <a:ext cx="1270001" cy="509440"/>
          </a:xfrm>
          <a:prstGeom prst="rightArrow">
            <a:avLst>
              <a:gd name="adj1" fmla="val 32541"/>
              <a:gd name="adj2" fmla="val 130831"/>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239" name="Arrow"/>
          <p:cNvSpPr/>
          <p:nvPr/>
        </p:nvSpPr>
        <p:spPr>
          <a:xfrm rot="8903550">
            <a:off x="7828419" y="3527270"/>
            <a:ext cx="1270001" cy="509440"/>
          </a:xfrm>
          <a:prstGeom prst="rightArrow">
            <a:avLst>
              <a:gd name="adj1" fmla="val 32541"/>
              <a:gd name="adj2" fmla="val 130831"/>
            </a:avLst>
          </a:prstGeom>
          <a:blipFill>
            <a:blip r:embed="rId3"/>
          </a:blipFill>
          <a:ln w="12700">
            <a:miter lim="400000"/>
          </a:ln>
        </p:spPr>
        <p:txBody>
          <a:bodyPr lIns="50800" tIns="50800" rIns="50800" bIns="50800" anchor="ctr"/>
          <a:lstStyle/>
          <a:p>
            <a:pPr>
              <a:defRPr>
                <a:solidFill>
                  <a:srgbClr val="FFFFFF"/>
                </a:solidFill>
              </a:defRPr>
            </a:pPr>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he most significant of these claims are the Paluxy River footprints.…"/>
          <p:cNvSpPr txBox="1">
            <a:spLocks noGrp="1"/>
          </p:cNvSpPr>
          <p:nvPr>
            <p:ph type="body" idx="1"/>
          </p:nvPr>
        </p:nvSpPr>
        <p:spPr>
          <a:prstGeom prst="rect">
            <a:avLst/>
          </a:prstGeom>
        </p:spPr>
        <p:txBody>
          <a:bodyPr/>
          <a:lstStyle/>
          <a:p>
            <a:r>
              <a:t>The most significant of these claims are the Paluxy River footprints.</a:t>
            </a:r>
          </a:p>
          <a:p>
            <a:r>
              <a:t>These are alleged human footprints and trackways along with dinosaur footprints occurring in the same sedimentary layer near Glen Rose, Texas.</a:t>
            </a:r>
          </a:p>
          <a:p>
            <a:r>
              <a:t>Some of the alleged human footprints are giant.</a:t>
            </a:r>
          </a:p>
          <a:p>
            <a:r>
              <a:t>The rock is Cretaceous limestone, supposed to be 80-100 million years old in the standard geological time scale.</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Paluxy-River-site-and-Creation-Museum-8-small.jpg" descr="Paluxy-River-site-and-Creation-Museum-8-small.jpg"/>
          <p:cNvPicPr>
            <a:picLocks noGrp="1" noChangeAspect="1"/>
          </p:cNvPicPr>
          <p:nvPr>
            <p:ph type="pic" sz="half" idx="13"/>
          </p:nvPr>
        </p:nvPicPr>
        <p:blipFill>
          <a:blip r:embed="rId2">
            <a:extLst/>
          </a:blip>
          <a:srcRect/>
          <a:stretch>
            <a:fillRect/>
          </a:stretch>
        </p:blipFill>
        <p:spPr>
          <a:xfrm>
            <a:off x="6797340" y="4876800"/>
            <a:ext cx="5548280" cy="4161210"/>
          </a:xfrm>
          <a:prstGeom prst="rect">
            <a:avLst/>
          </a:prstGeom>
        </p:spPr>
      </p:pic>
      <p:pic>
        <p:nvPicPr>
          <p:cNvPr id="244" name="Paluxy 6.jpg" descr="Paluxy 6.jpg"/>
          <p:cNvPicPr>
            <a:picLocks noGrp="1" noChangeAspect="1"/>
          </p:cNvPicPr>
          <p:nvPr>
            <p:ph type="pic" sz="half" idx="14"/>
          </p:nvPr>
        </p:nvPicPr>
        <p:blipFill>
          <a:blip r:embed="rId3">
            <a:extLst/>
          </a:blip>
          <a:srcRect/>
          <a:stretch>
            <a:fillRect/>
          </a:stretch>
        </p:blipFill>
        <p:spPr>
          <a:xfrm>
            <a:off x="6797278" y="431800"/>
            <a:ext cx="5531520" cy="4368800"/>
          </a:xfrm>
          <a:prstGeom prst="rect">
            <a:avLst/>
          </a:prstGeom>
        </p:spPr>
      </p:pic>
      <p:pic>
        <p:nvPicPr>
          <p:cNvPr id="245" name="Paluxy-River-site-and-Creation-Museum-34.jpg" descr="Paluxy-River-site-and-Creation-Museum-34.jpg"/>
          <p:cNvPicPr>
            <a:picLocks noGrp="1" noChangeAspect="1"/>
          </p:cNvPicPr>
          <p:nvPr>
            <p:ph type="pic" idx="15"/>
          </p:nvPr>
        </p:nvPicPr>
        <p:blipFill>
          <a:blip r:embed="rId4">
            <a:extLst/>
          </a:blip>
          <a:srcRect/>
          <a:stretch>
            <a:fillRect/>
          </a:stretch>
        </p:blipFill>
        <p:spPr>
          <a:xfrm>
            <a:off x="381000" y="444500"/>
            <a:ext cx="6121400" cy="6842017"/>
          </a:xfrm>
          <a:prstGeom prst="rect">
            <a:avLst/>
          </a:prstGeom>
        </p:spPr>
      </p:pic>
      <p:sp>
        <p:nvSpPr>
          <p:cNvPr id="246" name="Paluxy River bed. Photo by Glen Kuban. http://paleo.cc/paluxy/paluxy.htm"/>
          <p:cNvSpPr/>
          <p:nvPr/>
        </p:nvSpPr>
        <p:spPr>
          <a:xfrm>
            <a:off x="7006592" y="4495800"/>
            <a:ext cx="5339061" cy="304801"/>
          </a:xfrm>
          <a:prstGeom prst="rect">
            <a:avLst/>
          </a:prstGeom>
          <a:blipFill>
            <a:blip r:embed="rId5"/>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200">
                <a:solidFill>
                  <a:srgbClr val="FFFFFF"/>
                </a:solidFill>
              </a:defRPr>
            </a:pPr>
            <a:r>
              <a:t>Paluxy River bed. Photo by Glen Kuban. </a:t>
            </a:r>
            <a:r>
              <a:rPr u="sng">
                <a:hlinkClick r:id="rId6"/>
              </a:rPr>
              <a:t>http://paleo.cc/paluxy/paluxy.htm</a:t>
            </a:r>
          </a:p>
        </p:txBody>
      </p:sp>
      <p:sp>
        <p:nvSpPr>
          <p:cNvPr id="247" name="Alleged human footprint. Creation Evidence Museum, Glen Rose, Texas.…"/>
          <p:cNvSpPr/>
          <p:nvPr/>
        </p:nvSpPr>
        <p:spPr>
          <a:xfrm>
            <a:off x="381000" y="7286624"/>
            <a:ext cx="5903913" cy="584201"/>
          </a:xfrm>
          <a:prstGeom prst="rect">
            <a:avLst/>
          </a:prstGeom>
          <a:blipFill>
            <a:blip r:embed="rId5"/>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1400">
                <a:solidFill>
                  <a:srgbClr val="FFFFFF"/>
                </a:solidFill>
              </a:defRPr>
            </a:pPr>
            <a:r>
              <a:t>Alleged human footprint. Creation Evidence Museum, Glen Rose, Texas. </a:t>
            </a:r>
          </a:p>
          <a:p>
            <a:pPr algn="l">
              <a:defRPr sz="1400">
                <a:solidFill>
                  <a:srgbClr val="FFFFFF"/>
                </a:solidFill>
              </a:defRPr>
            </a:pPr>
            <a:r>
              <a:t>Photo by Raúl Esperante</a:t>
            </a:r>
          </a:p>
        </p:txBody>
      </p:sp>
      <p:sp>
        <p:nvSpPr>
          <p:cNvPr id="248" name="Shape"/>
          <p:cNvSpPr/>
          <p:nvPr/>
        </p:nvSpPr>
        <p:spPr>
          <a:xfrm>
            <a:off x="7649292" y="5045468"/>
            <a:ext cx="2569067" cy="3868100"/>
          </a:xfrm>
          <a:custGeom>
            <a:avLst/>
            <a:gdLst/>
            <a:ahLst/>
            <a:cxnLst>
              <a:cxn ang="0">
                <a:pos x="wd2" y="hd2"/>
              </a:cxn>
              <a:cxn ang="5400000">
                <a:pos x="wd2" y="hd2"/>
              </a:cxn>
              <a:cxn ang="10800000">
                <a:pos x="wd2" y="hd2"/>
              </a:cxn>
              <a:cxn ang="16200000">
                <a:pos x="wd2" y="hd2"/>
              </a:cxn>
            </a:cxnLst>
            <a:rect l="0" t="0" r="r" b="b"/>
            <a:pathLst>
              <a:path w="21600" h="21600" extrusionOk="0">
                <a:moveTo>
                  <a:pt x="3834" y="2795"/>
                </a:moveTo>
                <a:lnTo>
                  <a:pt x="10236" y="830"/>
                </a:lnTo>
                <a:lnTo>
                  <a:pt x="14165" y="442"/>
                </a:lnTo>
                <a:lnTo>
                  <a:pt x="18041" y="0"/>
                </a:lnTo>
                <a:lnTo>
                  <a:pt x="20055" y="935"/>
                </a:lnTo>
                <a:lnTo>
                  <a:pt x="21600" y="3869"/>
                </a:lnTo>
                <a:lnTo>
                  <a:pt x="20894" y="8358"/>
                </a:lnTo>
                <a:lnTo>
                  <a:pt x="20192" y="11714"/>
                </a:lnTo>
                <a:lnTo>
                  <a:pt x="18083" y="15545"/>
                </a:lnTo>
                <a:lnTo>
                  <a:pt x="16527" y="18444"/>
                </a:lnTo>
                <a:lnTo>
                  <a:pt x="13986" y="20129"/>
                </a:lnTo>
                <a:lnTo>
                  <a:pt x="9198" y="21600"/>
                </a:lnTo>
                <a:lnTo>
                  <a:pt x="3250" y="20780"/>
                </a:lnTo>
                <a:lnTo>
                  <a:pt x="776" y="17835"/>
                </a:lnTo>
                <a:lnTo>
                  <a:pt x="0" y="13538"/>
                </a:lnTo>
                <a:lnTo>
                  <a:pt x="1203" y="8050"/>
                </a:lnTo>
                <a:lnTo>
                  <a:pt x="2611" y="4923"/>
                </a:lnTo>
                <a:lnTo>
                  <a:pt x="3834" y="2795"/>
                </a:lnTo>
                <a:close/>
              </a:path>
            </a:pathLst>
          </a:custGeom>
          <a:ln w="50800">
            <a:solidFill>
              <a:schemeClr val="accent3">
                <a:satOff val="9363"/>
                <a:lumOff val="10544"/>
              </a:schemeClr>
            </a:solidFill>
            <a:miter lim="400000"/>
          </a:ln>
        </p:spPr>
        <p:txBody>
          <a:bodyPr lIns="50800" tIns="50800" rIns="50800" bIns="50800" anchor="ctr"/>
          <a:lstStyle/>
          <a:p>
            <a:pPr>
              <a:defRPr>
                <a:solidFill>
                  <a:srgbClr val="202020"/>
                </a:solidFill>
              </a:defRPr>
            </a:pPr>
            <a:endParaRPr/>
          </a:p>
        </p:txBody>
      </p:sp>
      <p:sp>
        <p:nvSpPr>
          <p:cNvPr id="249" name="Paluxy River bed. Erosional structure that resembles…"/>
          <p:cNvSpPr/>
          <p:nvPr/>
        </p:nvSpPr>
        <p:spPr>
          <a:xfrm>
            <a:off x="8014530" y="8453834"/>
            <a:ext cx="4314392" cy="584201"/>
          </a:xfrm>
          <a:prstGeom prst="rect">
            <a:avLst/>
          </a:prstGeom>
          <a:blipFill>
            <a:blip r:embed="rId5"/>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1400">
                <a:solidFill>
                  <a:srgbClr val="FFFFFF"/>
                </a:solidFill>
              </a:defRPr>
            </a:pPr>
            <a:r>
              <a:t>Paluxy River bed. Erosional structure that resembles </a:t>
            </a:r>
          </a:p>
          <a:p>
            <a:pPr algn="l">
              <a:defRPr sz="1400">
                <a:solidFill>
                  <a:srgbClr val="FFFFFF"/>
                </a:solidFill>
              </a:defRPr>
            </a:pPr>
            <a:r>
              <a:t>a human footprint. Photo by Raúl Esperante</a:t>
            </a:r>
          </a:p>
        </p:txBody>
      </p:sp>
      <p:sp>
        <p:nvSpPr>
          <p:cNvPr id="250" name="Line"/>
          <p:cNvSpPr/>
          <p:nvPr/>
        </p:nvSpPr>
        <p:spPr>
          <a:xfrm flipV="1">
            <a:off x="8263780" y="1515533"/>
            <a:ext cx="2615433" cy="2757902"/>
          </a:xfrm>
          <a:prstGeom prst="line">
            <a:avLst/>
          </a:prstGeom>
          <a:ln w="63500">
            <a:solidFill>
              <a:schemeClr val="accent1">
                <a:hueOff val="109193"/>
                <a:satOff val="-4874"/>
                <a:lumOff val="12971"/>
              </a:schemeClr>
            </a:solidFill>
            <a:miter lim="400000"/>
          </a:ln>
        </p:spPr>
        <p:txBody>
          <a:bodyPr lIns="50800" tIns="50800" rIns="50800" bIns="50800" anchor="ctr"/>
          <a:lstStyle/>
          <a:p>
            <a:pPr>
              <a:defRPr>
                <a:solidFill>
                  <a:srgbClr val="202020"/>
                </a:solidFill>
              </a:defRPr>
            </a:pPr>
            <a:endParaRPr/>
          </a:p>
        </p:txBody>
      </p:sp>
      <p:sp>
        <p:nvSpPr>
          <p:cNvPr id="251" name="Line"/>
          <p:cNvSpPr/>
          <p:nvPr/>
        </p:nvSpPr>
        <p:spPr>
          <a:xfrm flipV="1">
            <a:off x="9440647" y="1745750"/>
            <a:ext cx="2172123" cy="2880603"/>
          </a:xfrm>
          <a:prstGeom prst="line">
            <a:avLst/>
          </a:prstGeom>
          <a:ln w="63500">
            <a:solidFill>
              <a:schemeClr val="accent1">
                <a:hueOff val="109193"/>
                <a:satOff val="-4874"/>
                <a:lumOff val="12971"/>
              </a:schemeClr>
            </a:solidFill>
            <a:miter lim="400000"/>
          </a:ln>
        </p:spPr>
        <p:txBody>
          <a:bodyPr lIns="50800" tIns="50800" rIns="50800" bIns="50800" anchor="ctr"/>
          <a:lstStyle/>
          <a:p>
            <a:pPr>
              <a:defRPr>
                <a:solidFill>
                  <a:srgbClr val="202020"/>
                </a:solidFill>
              </a:defRPr>
            </a:pPr>
            <a:endParaRPr/>
          </a:p>
        </p:txBody>
      </p:sp>
      <p:sp>
        <p:nvSpPr>
          <p:cNvPr id="252" name="dino"/>
          <p:cNvSpPr txBox="1"/>
          <p:nvPr/>
        </p:nvSpPr>
        <p:spPr>
          <a:xfrm>
            <a:off x="11194296" y="884085"/>
            <a:ext cx="887649" cy="609601"/>
          </a:xfrm>
          <a:prstGeom prst="rect">
            <a:avLst/>
          </a:prstGeom>
          <a:blipFill>
            <a:blip r:embed="rId5"/>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dino</a:t>
            </a:r>
          </a:p>
        </p:txBody>
      </p:sp>
      <p:sp>
        <p:nvSpPr>
          <p:cNvPr id="253" name="Line"/>
          <p:cNvSpPr/>
          <p:nvPr/>
        </p:nvSpPr>
        <p:spPr>
          <a:xfrm flipH="1" flipV="1">
            <a:off x="8792028" y="420331"/>
            <a:ext cx="1558936" cy="4064098"/>
          </a:xfrm>
          <a:prstGeom prst="line">
            <a:avLst/>
          </a:prstGeom>
          <a:ln w="63500">
            <a:solidFill>
              <a:schemeClr val="accent3"/>
            </a:solidFill>
            <a:miter lim="400000"/>
          </a:ln>
        </p:spPr>
        <p:txBody>
          <a:bodyPr lIns="50800" tIns="50800" rIns="50800" bIns="50800" anchor="ctr"/>
          <a:lstStyle/>
          <a:p>
            <a:pPr>
              <a:defRPr>
                <a:solidFill>
                  <a:srgbClr val="202020"/>
                </a:solidFill>
              </a:defRPr>
            </a:pPr>
            <a:endParaRPr/>
          </a:p>
        </p:txBody>
      </p:sp>
      <p:sp>
        <p:nvSpPr>
          <p:cNvPr id="254" name="Line"/>
          <p:cNvSpPr/>
          <p:nvPr/>
        </p:nvSpPr>
        <p:spPr>
          <a:xfrm flipH="1" flipV="1">
            <a:off x="9319773" y="443980"/>
            <a:ext cx="1848878" cy="3962128"/>
          </a:xfrm>
          <a:prstGeom prst="line">
            <a:avLst/>
          </a:prstGeom>
          <a:ln w="63500">
            <a:solidFill>
              <a:schemeClr val="accent3"/>
            </a:solidFill>
            <a:miter lim="400000"/>
          </a:ln>
        </p:spPr>
        <p:txBody>
          <a:bodyPr lIns="50800" tIns="50800" rIns="50800" bIns="50800" anchor="ctr"/>
          <a:lstStyle/>
          <a:p>
            <a:pPr>
              <a:defRPr>
                <a:solidFill>
                  <a:srgbClr val="202020"/>
                </a:solidFill>
              </a:defRPr>
            </a:pPr>
            <a:endParaRPr/>
          </a:p>
        </p:txBody>
      </p:sp>
      <p:sp>
        <p:nvSpPr>
          <p:cNvPr id="255" name="humanoid"/>
          <p:cNvSpPr txBox="1"/>
          <p:nvPr/>
        </p:nvSpPr>
        <p:spPr>
          <a:xfrm>
            <a:off x="7067934" y="160698"/>
            <a:ext cx="1866008" cy="609601"/>
          </a:xfrm>
          <a:prstGeom prst="rect">
            <a:avLst/>
          </a:prstGeom>
          <a:blipFill>
            <a:blip r:embed="rId7"/>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humanoid</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Paluxy-River-site-and-Creation-Museum-7.jpg" descr="Paluxy-River-site-and-Creation-Museum-7.jpg"/>
          <p:cNvPicPr>
            <a:picLocks noGrp="1" noChangeAspect="1"/>
          </p:cNvPicPr>
          <p:nvPr>
            <p:ph type="pic" sz="half" idx="13"/>
          </p:nvPr>
        </p:nvPicPr>
        <p:blipFill>
          <a:blip r:embed="rId2">
            <a:extLst/>
          </a:blip>
          <a:srcRect t="2558" b="2558"/>
          <a:stretch>
            <a:fillRect/>
          </a:stretch>
        </p:blipFill>
        <p:spPr>
          <a:xfrm>
            <a:off x="3285066" y="4800600"/>
            <a:ext cx="6121401" cy="4356100"/>
          </a:xfrm>
          <a:prstGeom prst="rect">
            <a:avLst/>
          </a:prstGeom>
        </p:spPr>
      </p:pic>
      <p:pic>
        <p:nvPicPr>
          <p:cNvPr id="258" name="Paluxy River dino footprints-3.jpeg" descr="Paluxy River dino footprints-3.jpeg"/>
          <p:cNvPicPr>
            <a:picLocks noGrp="1" noChangeAspect="1"/>
          </p:cNvPicPr>
          <p:nvPr>
            <p:ph type="pic" sz="half" idx="14"/>
          </p:nvPr>
        </p:nvPicPr>
        <p:blipFill>
          <a:blip r:embed="rId3">
            <a:extLst/>
          </a:blip>
          <a:srcRect l="10592" r="10592"/>
          <a:stretch>
            <a:fillRect/>
          </a:stretch>
        </p:blipFill>
        <p:spPr>
          <a:xfrm>
            <a:off x="3285066" y="431800"/>
            <a:ext cx="6121401" cy="4368800"/>
          </a:xfrm>
          <a:prstGeom prst="rect">
            <a:avLst/>
          </a:prstGeom>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0" name="Some enthusiastic creationists who had visited the site had claimed that the structures in the bed were real giant human footprints alongside dinosaur footprints.…"/>
          <p:cNvSpPr txBox="1">
            <a:spLocks noGrp="1"/>
          </p:cNvSpPr>
          <p:nvPr>
            <p:ph type="body" idx="1"/>
          </p:nvPr>
        </p:nvSpPr>
        <p:spPr>
          <a:prstGeom prst="rect">
            <a:avLst/>
          </a:prstGeom>
        </p:spPr>
        <p:txBody>
          <a:bodyPr/>
          <a:lstStyle/>
          <a:p>
            <a:r>
              <a:t>Some enthusiastic creationists who had visited the site had claimed that the structures in the bed were real giant human footprints alongside dinosaur footprints.</a:t>
            </a:r>
          </a:p>
          <a:p>
            <a:r>
              <a:t>Other creationists and other scientists in general were skeptical.</a:t>
            </a:r>
          </a:p>
          <a:p>
            <a:r>
              <a:t>The tracks had a clear humanoid appearance, but lacked some of the most important characteristics.</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2" name="The tracks show no clear pentamerous (5-digit) feet.…"/>
          <p:cNvSpPr txBox="1">
            <a:spLocks noGrp="1"/>
          </p:cNvSpPr>
          <p:nvPr>
            <p:ph type="body" idx="1"/>
          </p:nvPr>
        </p:nvSpPr>
        <p:spPr>
          <a:prstGeom prst="rect">
            <a:avLst/>
          </a:prstGeom>
        </p:spPr>
        <p:txBody>
          <a:bodyPr/>
          <a:lstStyle/>
          <a:p>
            <a:pPr marL="391159" indent="-391159" defTabSz="449833">
              <a:spcBef>
                <a:spcPts val="3200"/>
              </a:spcBef>
              <a:defRPr sz="2925"/>
            </a:pPr>
            <a:r>
              <a:t>The tracks show no clear pentamerous (5-digit) feet.</a:t>
            </a:r>
          </a:p>
          <a:p>
            <a:pPr marL="391159" indent="-391159" defTabSz="449833">
              <a:spcBef>
                <a:spcPts val="3200"/>
              </a:spcBef>
              <a:defRPr sz="2925"/>
            </a:pPr>
            <a:r>
              <a:t>The profile was more elongate and narrow than one would expect for a human track.</a:t>
            </a:r>
          </a:p>
          <a:p>
            <a:pPr marL="391159" indent="-391159" defTabSz="449833">
              <a:spcBef>
                <a:spcPts val="3200"/>
              </a:spcBef>
              <a:defRPr sz="2925"/>
            </a:pPr>
            <a:r>
              <a:t>Careful examination revealed that several of the tracks bore three unmistakable divisions at the anterior end.</a:t>
            </a:r>
          </a:p>
          <a:p>
            <a:pPr marL="782319" lvl="1" indent="-391159" defTabSz="449833">
              <a:spcBef>
                <a:spcPts val="3200"/>
              </a:spcBef>
              <a:defRPr sz="2925"/>
            </a:pPr>
            <a:r>
              <a:t>These tracks may have been made by theropods and then altered by erosion.</a:t>
            </a:r>
          </a:p>
          <a:p>
            <a:pPr marL="391159" indent="-391159" defTabSz="449833">
              <a:spcBef>
                <a:spcPts val="3200"/>
              </a:spcBef>
              <a:defRPr sz="2925"/>
            </a:pPr>
            <a:r>
              <a:t>Some of the poorly defined tracks exhibit the elongate appearance of “human tracks”.</a:t>
            </a:r>
          </a:p>
          <a:p>
            <a:pPr marL="782319" lvl="1" indent="-391159" defTabSz="449833">
              <a:spcBef>
                <a:spcPts val="3200"/>
              </a:spcBef>
              <a:defRPr sz="2925"/>
            </a:pPr>
            <a:r>
              <a:t>However, further down these tracks become clearly defined as dinosaurian.</a:t>
            </a:r>
          </a:p>
          <a:p>
            <a:pPr marL="782319" lvl="1" indent="-391159" defTabSz="449833">
              <a:spcBef>
                <a:spcPts val="3200"/>
              </a:spcBef>
              <a:defRPr sz="2925"/>
            </a:pPr>
            <a:r>
              <a:t>Therefore the structures attributed to humans were no other than dinosaur footprints altered or just originally poorly shaped.</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4" name="Nevertheless, several unmistakably human footprints had been reported from the Paluxy River layers, accompanied by written accounts of their origin.…"/>
          <p:cNvSpPr txBox="1">
            <a:spLocks noGrp="1"/>
          </p:cNvSpPr>
          <p:nvPr>
            <p:ph type="body" idx="1"/>
          </p:nvPr>
        </p:nvSpPr>
        <p:spPr>
          <a:prstGeom prst="rect">
            <a:avLst/>
          </a:prstGeom>
        </p:spPr>
        <p:txBody>
          <a:bodyPr/>
          <a:lstStyle/>
          <a:p>
            <a:r>
              <a:t>Nevertheless, several unmistakably human footprints had been reported from the Paluxy River layers, accompanied by written accounts of their origin.</a:t>
            </a:r>
          </a:p>
          <a:p>
            <a:r>
              <a:t>Several scientists have investigated these claims.</a:t>
            </a:r>
          </a:p>
          <a:p>
            <a:r>
              <a:t>For example, Berney Neufeld examined several man-like and dinosaur tracks supposed to have been removed from the Paluxy Riverbed and housed in Columbia Union College (now Washington Adventist University) in Maryland.</a:t>
            </a:r>
          </a:p>
          <a:p>
            <a:r>
              <a:t>A series of cuts in both the dinosaur and human tracks led to the conclusion that both were artful carvings.</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 name="In the 1980s several enthusiastic people and scientists continued to investigate the claims about the Paluxy River tracks.…"/>
          <p:cNvSpPr txBox="1">
            <a:spLocks noGrp="1"/>
          </p:cNvSpPr>
          <p:nvPr>
            <p:ph type="body" idx="1"/>
          </p:nvPr>
        </p:nvSpPr>
        <p:spPr>
          <a:prstGeom prst="rect">
            <a:avLst/>
          </a:prstGeom>
        </p:spPr>
        <p:txBody>
          <a:bodyPr>
            <a:normAutofit lnSpcReduction="10000"/>
          </a:bodyPr>
          <a:lstStyle/>
          <a:p>
            <a:pPr marL="472440" indent="-472440" defTabSz="543305">
              <a:spcBef>
                <a:spcPts val="3900"/>
              </a:spcBef>
              <a:defRPr sz="3534"/>
            </a:pPr>
            <a:r>
              <a:t>In the 1980s several enthusiastic people and scientists continued to investigate the claims about the Paluxy River tracks.</a:t>
            </a:r>
          </a:p>
          <a:p>
            <a:pPr marL="944880" lvl="1" indent="-472440" defTabSz="543305">
              <a:spcBef>
                <a:spcPts val="3900"/>
              </a:spcBef>
              <a:defRPr sz="3534"/>
            </a:pPr>
            <a:r>
              <a:t>The most relevant were Glen Kuban, Ron Hastings, Carl Baugh, several scientists from the Institute for Creation Research (ICR) in San Diego, and some paleontologists.</a:t>
            </a:r>
          </a:p>
          <a:p>
            <a:pPr marL="944880" lvl="1" indent="-472440" defTabSz="543305">
              <a:spcBef>
                <a:spcPts val="3900"/>
              </a:spcBef>
              <a:defRPr sz="3534"/>
            </a:pPr>
            <a:r>
              <a:t>Cuban and Hastings discovered that surrounding and superimposed on some of the ‘human-tracks” were discolored haloes having the unmistakable form of tridactyl theropod tracks.</a:t>
            </a:r>
          </a:p>
          <a:p>
            <a:pPr marL="944880" lvl="1" indent="-472440" defTabSz="543305">
              <a:spcBef>
                <a:spcPts val="3900"/>
              </a:spcBef>
              <a:defRPr sz="3534"/>
            </a:pPr>
            <a:r>
              <a:t>While the origin of the discolorations was not clear, the evidence was clear: the tracks had to be dinosaurian. </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8" name="Glen Kuban thoroughly investigated hundreds of shapes in the Paluxy River area beds and concluded that…"/>
          <p:cNvSpPr txBox="1">
            <a:spLocks noGrp="1"/>
          </p:cNvSpPr>
          <p:nvPr>
            <p:ph type="body" idx="1"/>
          </p:nvPr>
        </p:nvSpPr>
        <p:spPr>
          <a:prstGeom prst="rect">
            <a:avLst/>
          </a:prstGeom>
        </p:spPr>
        <p:txBody>
          <a:bodyPr>
            <a:normAutofit fontScale="92500"/>
          </a:bodyPr>
          <a:lstStyle/>
          <a:p>
            <a:pPr marL="457200" indent="-457200" defTabSz="525779">
              <a:spcBef>
                <a:spcPts val="3700"/>
              </a:spcBef>
              <a:defRPr sz="3420"/>
            </a:pPr>
            <a:r>
              <a:t>Glen Kuban thoroughly investigated hundreds of shapes in the Paluxy River area beds and concluded that</a:t>
            </a:r>
          </a:p>
          <a:p>
            <a:pPr marL="914400" lvl="1" indent="-457200" defTabSz="525779">
              <a:spcBef>
                <a:spcPts val="3700"/>
              </a:spcBef>
              <a:defRPr sz="3420"/>
            </a:pPr>
            <a:r>
              <a:t>Many of the structures were true dinosaurian footprints.</a:t>
            </a:r>
          </a:p>
          <a:p>
            <a:pPr marL="914400" lvl="1" indent="-457200" defTabSz="525779">
              <a:spcBef>
                <a:spcPts val="3700"/>
              </a:spcBef>
              <a:defRPr sz="3420"/>
            </a:pPr>
            <a:r>
              <a:t>Others were erosional features</a:t>
            </a:r>
          </a:p>
          <a:p>
            <a:pPr marL="914400" lvl="1" indent="-457200" defTabSz="525779">
              <a:spcBef>
                <a:spcPts val="3700"/>
              </a:spcBef>
              <a:defRPr sz="3420"/>
            </a:pPr>
            <a:r>
              <a:t>Many were what he called as “</a:t>
            </a:r>
            <a:r>
              <a:rPr i="1"/>
              <a:t>metatarsal dinosaur tracks</a:t>
            </a:r>
            <a:r>
              <a:t>”: impressions of the heels and soles of the dinosaurs’ foot (the metatarsal or metapodial segments), which are normally held above the ground by bipedal dinosaurs.</a:t>
            </a:r>
          </a:p>
          <a:p>
            <a:pPr marL="914400" lvl="1" indent="-457200" defTabSz="525779">
              <a:spcBef>
                <a:spcPts val="3700"/>
              </a:spcBef>
              <a:defRPr sz="3420"/>
            </a:pPr>
            <a:r>
              <a:t>He suggested these dinosaurian track makers, for some reason, walked in a flat-footed or plantigrade manner, rather than digitigrade or impressing only their toes, as more typical of bipedal dinosaurs.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 name="The evidence most often cited is the alleged visit that Lady Hope (Elizabeth Reid Cotton) paid to Darwin before he died.…"/>
          <p:cNvSpPr txBox="1">
            <a:spLocks noGrp="1"/>
          </p:cNvSpPr>
          <p:nvPr>
            <p:ph type="body" idx="1"/>
          </p:nvPr>
        </p:nvSpPr>
        <p:spPr>
          <a:prstGeom prst="rect">
            <a:avLst/>
          </a:prstGeom>
        </p:spPr>
        <p:txBody>
          <a:bodyPr/>
          <a:lstStyle/>
          <a:p>
            <a:r>
              <a:t>The evidence most often cited is the alleged visit that Lady Hope (Elizabeth Reid Cotton) paid to Darwin before he died.</a:t>
            </a:r>
          </a:p>
          <a:p>
            <a:r>
              <a:t>In 1877 she married Admiral Sir James Hope, so she became Lady Hope.</a:t>
            </a:r>
          </a:p>
          <a:p>
            <a:r>
              <a:t>Lady Hope and her father were active evangelists in Kent, near Darwin’s home.</a:t>
            </a:r>
          </a:p>
          <a:p>
            <a:r>
              <a:t>On a visit to Massachusetts for a conference in 1915 she told about the visit she had with Charles Darwin before his death.</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0" name="Kuban explains the formation of the metatarsal dinosaur track with this illustration:"/>
          <p:cNvSpPr txBox="1">
            <a:spLocks noGrp="1"/>
          </p:cNvSpPr>
          <p:nvPr>
            <p:ph type="body" idx="1"/>
          </p:nvPr>
        </p:nvSpPr>
        <p:spPr>
          <a:xfrm>
            <a:off x="355600" y="444500"/>
            <a:ext cx="12293600" cy="1820813"/>
          </a:xfrm>
          <a:prstGeom prst="rect">
            <a:avLst/>
          </a:prstGeom>
        </p:spPr>
        <p:txBody>
          <a:bodyPr/>
          <a:lstStyle/>
          <a:p>
            <a:r>
              <a:t>Kuban explains the formation of the metatarsal dinosaur track with this illustration:</a:t>
            </a:r>
          </a:p>
        </p:txBody>
      </p:sp>
      <p:pic>
        <p:nvPicPr>
          <p:cNvPr id="271" name="metatarsal-track-diagram3.jpg" descr="metatarsal-track-diagram3.jpg"/>
          <p:cNvPicPr>
            <a:picLocks noChangeAspect="1"/>
          </p:cNvPicPr>
          <p:nvPr/>
        </p:nvPicPr>
        <p:blipFill>
          <a:blip r:embed="rId2">
            <a:extLst/>
          </a:blip>
          <a:stretch>
            <a:fillRect/>
          </a:stretch>
        </p:blipFill>
        <p:spPr>
          <a:xfrm>
            <a:off x="2258417" y="3337619"/>
            <a:ext cx="7886701" cy="4483101"/>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3" name="In 1980, John D. Morris, then director of ICR, wrote a book on the tracks defending the creation model based on the Paluxy River tracks.…"/>
          <p:cNvSpPr txBox="1">
            <a:spLocks noGrp="1"/>
          </p:cNvSpPr>
          <p:nvPr>
            <p:ph type="body" idx="1"/>
          </p:nvPr>
        </p:nvSpPr>
        <p:spPr>
          <a:xfrm>
            <a:off x="355600" y="711200"/>
            <a:ext cx="12293600" cy="8864600"/>
          </a:xfrm>
          <a:prstGeom prst="rect">
            <a:avLst/>
          </a:prstGeom>
        </p:spPr>
        <p:txBody>
          <a:bodyPr/>
          <a:lstStyle/>
          <a:p>
            <a:r>
              <a:t>In 1980, John D. Morris, then director of ICR, wrote a book on the tracks defending the creation model based on the Paluxy River tracks.</a:t>
            </a:r>
          </a:p>
          <a:p>
            <a:r>
              <a:t>In 1986, Morris published a retraction of the positions he and the Institute had taken on the origin and significance of the tracks.</a:t>
            </a:r>
          </a:p>
          <a:p>
            <a:r>
              <a:t>By the middle 1980s scientists had stopped interpreting the Paluxy River structures as human-made.</a:t>
            </a:r>
          </a:p>
          <a:p>
            <a:r>
              <a:t>All but Carl Baugh.</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5" name="Paluxy-River-site-and-Creation-Museum-34.jpg" descr="Paluxy-River-site-and-Creation-Museum-34.jpg"/>
          <p:cNvPicPr>
            <a:picLocks noGrp="1" noChangeAspect="1"/>
          </p:cNvPicPr>
          <p:nvPr>
            <p:ph type="pic" sz="half" idx="13"/>
          </p:nvPr>
        </p:nvPicPr>
        <p:blipFill>
          <a:blip r:embed="rId2">
            <a:extLst/>
          </a:blip>
          <a:srcRect/>
          <a:stretch>
            <a:fillRect/>
          </a:stretch>
        </p:blipFill>
        <p:spPr>
          <a:xfrm>
            <a:off x="7738667" y="295275"/>
            <a:ext cx="3897307" cy="4356100"/>
          </a:xfrm>
          <a:prstGeom prst="rect">
            <a:avLst/>
          </a:prstGeom>
        </p:spPr>
      </p:pic>
      <p:pic>
        <p:nvPicPr>
          <p:cNvPr id="276" name="Paluxy-River-site-and-Creation-Museum-20-small.jpg" descr="Paluxy-River-site-and-Creation-Museum-20-small.jpg"/>
          <p:cNvPicPr>
            <a:picLocks noGrp="1" noChangeAspect="1"/>
          </p:cNvPicPr>
          <p:nvPr>
            <p:ph type="pic" sz="half" idx="14"/>
          </p:nvPr>
        </p:nvPicPr>
        <p:blipFill>
          <a:blip r:embed="rId3">
            <a:extLst/>
          </a:blip>
          <a:srcRect t="2420" b="2420"/>
          <a:stretch>
            <a:fillRect/>
          </a:stretch>
        </p:blipFill>
        <p:spPr>
          <a:xfrm>
            <a:off x="1368820" y="295275"/>
            <a:ext cx="6121401" cy="4368800"/>
          </a:xfrm>
          <a:prstGeom prst="rect">
            <a:avLst/>
          </a:prstGeom>
        </p:spPr>
      </p:pic>
      <p:pic>
        <p:nvPicPr>
          <p:cNvPr id="277" name="Paluxy-River-site-and-Creation-Museum-28-small.jpg" descr="Paluxy-River-site-and-Creation-Museum-28-small.jpg"/>
          <p:cNvPicPr>
            <a:picLocks noGrp="1" noChangeAspect="1"/>
          </p:cNvPicPr>
          <p:nvPr>
            <p:ph type="pic" idx="15"/>
          </p:nvPr>
        </p:nvPicPr>
        <p:blipFill>
          <a:blip r:embed="rId4">
            <a:extLst/>
          </a:blip>
          <a:srcRect l="23690" r="23690"/>
          <a:stretch>
            <a:fillRect/>
          </a:stretch>
        </p:blipFill>
        <p:spPr>
          <a:prstGeom prst="rect">
            <a:avLst/>
          </a:prstGeom>
        </p:spPr>
      </p:pic>
      <p:sp>
        <p:nvSpPr>
          <p:cNvPr id="278" name="Creation Evidence Museum Glen Rose, Texas"/>
          <p:cNvSpPr txBox="1"/>
          <p:nvPr/>
        </p:nvSpPr>
        <p:spPr>
          <a:xfrm>
            <a:off x="2037360" y="295275"/>
            <a:ext cx="4809721" cy="96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600"/>
            </a:pPr>
            <a:r>
              <a:rPr b="1"/>
              <a:t>Creation Evidence Museum </a:t>
            </a:r>
            <a:r>
              <a:t>Glen Rose, Texas</a:t>
            </a:r>
          </a:p>
        </p:txBody>
      </p:sp>
      <p:pic>
        <p:nvPicPr>
          <p:cNvPr id="279" name="Paluxy-River-site-and-Creation-Museum-38-small.jpg" descr="Paluxy-River-site-and-Creation-Museum-38-small.jpg"/>
          <p:cNvPicPr>
            <a:picLocks noChangeAspect="1"/>
          </p:cNvPicPr>
          <p:nvPr/>
        </p:nvPicPr>
        <p:blipFill>
          <a:blip r:embed="rId5">
            <a:extLst/>
          </a:blip>
          <a:stretch>
            <a:fillRect/>
          </a:stretch>
        </p:blipFill>
        <p:spPr>
          <a:xfrm rot="5400000">
            <a:off x="7164785" y="5441156"/>
            <a:ext cx="4591051" cy="3443288"/>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1" name="The Creation Evidence Museum displays samples that could be categorized in three groups:…"/>
          <p:cNvSpPr txBox="1">
            <a:spLocks noGrp="1"/>
          </p:cNvSpPr>
          <p:nvPr>
            <p:ph type="body" idx="1"/>
          </p:nvPr>
        </p:nvSpPr>
        <p:spPr>
          <a:prstGeom prst="rect">
            <a:avLst/>
          </a:prstGeom>
        </p:spPr>
        <p:txBody>
          <a:bodyPr/>
          <a:lstStyle/>
          <a:p>
            <a:r>
              <a:t>The Creation Evidence Museum displays samples that could be categorized in three groups:</a:t>
            </a:r>
          </a:p>
          <a:p>
            <a:pPr lvl="1"/>
            <a:r>
              <a:t>True dinosaur footprints.</a:t>
            </a:r>
          </a:p>
          <a:p>
            <a:pPr lvl="1"/>
            <a:r>
              <a:t>Carved human-like footprints.</a:t>
            </a:r>
          </a:p>
          <a:p>
            <a:pPr lvl="1"/>
            <a:r>
              <a:t>Metatarsal dinosaur tracks naturally modified that resemble human footprints.</a:t>
            </a:r>
          </a:p>
          <a:p>
            <a:r>
              <a:t>Also, in the field sites we can find shapes that are the result of erosion by water and resemble human footprints.</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Ica Stones"/>
          <p:cNvSpPr txBox="1">
            <a:spLocks noGrp="1"/>
          </p:cNvSpPr>
          <p:nvPr>
            <p:ph type="title"/>
          </p:nvPr>
        </p:nvSpPr>
        <p:spPr>
          <a:xfrm>
            <a:off x="355600" y="444500"/>
            <a:ext cx="6909528" cy="2044700"/>
          </a:xfrm>
          <a:prstGeom prst="rect">
            <a:avLst/>
          </a:prstGeom>
        </p:spPr>
        <p:txBody>
          <a:bodyPr/>
          <a:lstStyle/>
          <a:p>
            <a:r>
              <a:t>Ica Stones</a:t>
            </a:r>
          </a:p>
        </p:txBody>
      </p:sp>
      <p:sp>
        <p:nvSpPr>
          <p:cNvPr id="284" name="Stones have been found with engravings of dinosaurs and other ancient creatures.…"/>
          <p:cNvSpPr txBox="1">
            <a:spLocks noGrp="1"/>
          </p:cNvSpPr>
          <p:nvPr>
            <p:ph type="body" idx="1"/>
          </p:nvPr>
        </p:nvSpPr>
        <p:spPr>
          <a:xfrm>
            <a:off x="355600" y="2984500"/>
            <a:ext cx="6146800" cy="6324600"/>
          </a:xfrm>
          <a:prstGeom prst="rect">
            <a:avLst/>
          </a:prstGeom>
        </p:spPr>
        <p:txBody>
          <a:bodyPr>
            <a:normAutofit lnSpcReduction="10000"/>
          </a:bodyPr>
          <a:lstStyle/>
          <a:p>
            <a:pPr marL="502919" indent="-502919" defTabSz="578358">
              <a:spcBef>
                <a:spcPts val="4100"/>
              </a:spcBef>
              <a:defRPr sz="3762"/>
            </a:pPr>
            <a:r>
              <a:t>Stones have been found with engravings of dinosaurs and other ancient creatures.</a:t>
            </a:r>
          </a:p>
          <a:p>
            <a:pPr marL="502919" indent="-502919" defTabSz="578358">
              <a:spcBef>
                <a:spcPts val="4100"/>
              </a:spcBef>
              <a:defRPr sz="3762"/>
            </a:pPr>
            <a:r>
              <a:t>Popularized by Peruvian medical doctor Javier Cabrera, who opened a museum in the town of Ica.</a:t>
            </a:r>
          </a:p>
        </p:txBody>
      </p:sp>
      <p:grpSp>
        <p:nvGrpSpPr>
          <p:cNvPr id="287" name="Group"/>
          <p:cNvGrpSpPr/>
          <p:nvPr/>
        </p:nvGrpSpPr>
        <p:grpSpPr>
          <a:xfrm>
            <a:off x="7383853" y="614531"/>
            <a:ext cx="5265347" cy="4382919"/>
            <a:chOff x="0" y="0"/>
            <a:chExt cx="5265345" cy="4382918"/>
          </a:xfrm>
        </p:grpSpPr>
        <p:pic>
          <p:nvPicPr>
            <p:cNvPr id="285" name="Image" descr="Image"/>
            <p:cNvPicPr>
              <a:picLocks noChangeAspect="1"/>
            </p:cNvPicPr>
            <p:nvPr/>
          </p:nvPicPr>
          <p:blipFill>
            <a:blip r:embed="rId2">
              <a:extLst/>
            </a:blip>
            <a:stretch>
              <a:fillRect/>
            </a:stretch>
          </p:blipFill>
          <p:spPr>
            <a:xfrm>
              <a:off x="62858" y="0"/>
              <a:ext cx="5202488" cy="3901865"/>
            </a:xfrm>
            <a:prstGeom prst="rect">
              <a:avLst/>
            </a:prstGeom>
            <a:ln w="12700" cap="flat">
              <a:noFill/>
              <a:miter lim="400000"/>
            </a:ln>
            <a:effectLst/>
          </p:spPr>
        </p:pic>
        <p:sp>
          <p:nvSpPr>
            <p:cNvPr id="286" name="By Brattarb - Own work, CC BY-SA 3.0,…"/>
            <p:cNvSpPr txBox="1"/>
            <p:nvPr/>
          </p:nvSpPr>
          <p:spPr>
            <a:xfrm>
              <a:off x="-1" y="3798718"/>
              <a:ext cx="5216502" cy="584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1400"/>
              </a:pPr>
              <a:r>
                <a:t>By Brattarb - Own work, CC BY-SA 3.0, </a:t>
              </a:r>
            </a:p>
            <a:p>
              <a:pPr>
                <a:defRPr sz="1400"/>
              </a:pPr>
              <a:r>
                <a:rPr u="sng">
                  <a:hlinkClick r:id="rId3"/>
                </a:rPr>
                <a:t>https://commons.wikimedia.org/w/index.php?curid=15219207</a:t>
              </a:r>
            </a:p>
          </p:txBody>
        </p:sp>
      </p:grpSp>
      <p:grpSp>
        <p:nvGrpSpPr>
          <p:cNvPr id="290" name="Group"/>
          <p:cNvGrpSpPr/>
          <p:nvPr/>
        </p:nvGrpSpPr>
        <p:grpSpPr>
          <a:xfrm>
            <a:off x="7446712" y="5122903"/>
            <a:ext cx="5216502" cy="4427372"/>
            <a:chOff x="0" y="0"/>
            <a:chExt cx="5216500" cy="4427370"/>
          </a:xfrm>
        </p:grpSpPr>
        <p:pic>
          <p:nvPicPr>
            <p:cNvPr id="288" name="Ica_stones1-wikimedia.jpeg" descr="Ica_stones1-wikimedia.jpeg"/>
            <p:cNvPicPr>
              <a:picLocks noChangeAspect="1"/>
            </p:cNvPicPr>
            <p:nvPr/>
          </p:nvPicPr>
          <p:blipFill>
            <a:blip r:embed="rId4">
              <a:extLst/>
            </a:blip>
            <a:stretch>
              <a:fillRect/>
            </a:stretch>
          </p:blipFill>
          <p:spPr>
            <a:xfrm>
              <a:off x="0" y="0"/>
              <a:ext cx="5100889" cy="3825667"/>
            </a:xfrm>
            <a:prstGeom prst="rect">
              <a:avLst/>
            </a:prstGeom>
            <a:ln w="12700" cap="flat">
              <a:noFill/>
              <a:miter lim="400000"/>
            </a:ln>
            <a:effectLst/>
          </p:spPr>
        </p:pic>
        <p:sp>
          <p:nvSpPr>
            <p:cNvPr id="289" name="By Brattarb - Own work, CC BY-SA 3.0,…"/>
            <p:cNvSpPr txBox="1"/>
            <p:nvPr/>
          </p:nvSpPr>
          <p:spPr>
            <a:xfrm>
              <a:off x="0" y="3843170"/>
              <a:ext cx="5216501" cy="584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defRPr sz="1400"/>
              </a:pPr>
              <a:r>
                <a:t>By Brattarb - Own work, CC BY-SA 3.0, </a:t>
              </a:r>
            </a:p>
            <a:p>
              <a:pPr algn="l">
                <a:defRPr sz="1400"/>
              </a:pPr>
              <a:r>
                <a:rPr u="sng">
                  <a:hlinkClick r:id="rId5"/>
                </a:rPr>
                <a:t>https://commons.wikimedia.org/w/index.php?curid=15219098</a:t>
              </a:r>
            </a:p>
          </p:txBody>
        </p:sp>
      </p:gr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Investigations have shown that these alleged ancient drawings on rock were made and sold by two families in the town of Ocucaje, 30 km south of Ica.…"/>
          <p:cNvSpPr txBox="1">
            <a:spLocks noGrp="1"/>
          </p:cNvSpPr>
          <p:nvPr>
            <p:ph type="body" idx="1"/>
          </p:nvPr>
        </p:nvSpPr>
        <p:spPr>
          <a:prstGeom prst="rect">
            <a:avLst/>
          </a:prstGeom>
        </p:spPr>
        <p:txBody>
          <a:bodyPr/>
          <a:lstStyle/>
          <a:p>
            <a:r>
              <a:t>Investigations have shown that these alleged ancient drawings on rock were made and sold by two families in the town of Ocucaje, 30 km south of Ica.</a:t>
            </a:r>
          </a:p>
          <a:p>
            <a:r>
              <a:t>They created the carvings and produced a patina by baking the stones in cow dung and other things, and then burying them for several weeks.</a:t>
            </a:r>
          </a:p>
          <a:p>
            <a:r>
              <a:t>This author has personally met one the creators of these carved rocks, Emma Gutiérrez, from Ocucaje, who confirmed she made hundreds of stones over a period of more than forty years.</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Screen Shot 2017-05-20 at 1.15.38 AM.png" descr="Screen Shot 2017-05-20 at 1.15.38 AM.png"/>
          <p:cNvPicPr>
            <a:picLocks noGrp="1" noChangeAspect="1"/>
          </p:cNvPicPr>
          <p:nvPr>
            <p:ph type="pic" idx="13"/>
          </p:nvPr>
        </p:nvPicPr>
        <p:blipFill>
          <a:blip r:embed="rId2">
            <a:extLst/>
          </a:blip>
          <a:srcRect l="3014" r="3014"/>
          <a:stretch>
            <a:fillRect/>
          </a:stretch>
        </p:blipFill>
        <p:spPr>
          <a:prstGeom prst="rect">
            <a:avLst/>
          </a:prstGeom>
        </p:spPr>
      </p:pic>
      <p:sp>
        <p:nvSpPr>
          <p:cNvPr id="295" name="Star"/>
          <p:cNvSpPr/>
          <p:nvPr/>
        </p:nvSpPr>
        <p:spPr>
          <a:xfrm>
            <a:off x="3398261" y="1167407"/>
            <a:ext cx="661421" cy="716938"/>
          </a:xfrm>
          <a:prstGeom prst="star5">
            <a:avLst>
              <a:gd name="adj" fmla="val 19100"/>
              <a:gd name="hf" fmla="val 105146"/>
              <a:gd name="vf" fmla="val 110557"/>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296" name="Ica"/>
          <p:cNvSpPr/>
          <p:nvPr/>
        </p:nvSpPr>
        <p:spPr>
          <a:xfrm>
            <a:off x="3457410" y="557807"/>
            <a:ext cx="602271" cy="609601"/>
          </a:xfrm>
          <a:prstGeom prst="rect">
            <a:avLst/>
          </a:prstGeom>
          <a:blipFill>
            <a:blip r:embed="rId3"/>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Ica</a:t>
            </a:r>
          </a:p>
        </p:txBody>
      </p:sp>
      <p:sp>
        <p:nvSpPr>
          <p:cNvPr id="297" name="Star"/>
          <p:cNvSpPr/>
          <p:nvPr/>
        </p:nvSpPr>
        <p:spPr>
          <a:xfrm>
            <a:off x="3758545" y="3163115"/>
            <a:ext cx="305485" cy="376149"/>
          </a:xfrm>
          <a:prstGeom prst="star5">
            <a:avLst>
              <a:gd name="adj" fmla="val 19100"/>
              <a:gd name="hf" fmla="val 105146"/>
              <a:gd name="vf" fmla="val 110557"/>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298" name="Ocucaje"/>
          <p:cNvSpPr/>
          <p:nvPr/>
        </p:nvSpPr>
        <p:spPr>
          <a:xfrm>
            <a:off x="4231535" y="2858315"/>
            <a:ext cx="1443895" cy="609601"/>
          </a:xfrm>
          <a:prstGeom prst="rect">
            <a:avLst/>
          </a:prstGeom>
          <a:blipFill>
            <a:blip r:embed="rId3"/>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Ocucaje</a:t>
            </a:r>
          </a:p>
        </p:txBody>
      </p:sp>
      <p:sp>
        <p:nvSpPr>
          <p:cNvPr id="299" name="Shape"/>
          <p:cNvSpPr/>
          <p:nvPr/>
        </p:nvSpPr>
        <p:spPr>
          <a:xfrm>
            <a:off x="573635" y="207301"/>
            <a:ext cx="6978864" cy="8923953"/>
          </a:xfrm>
          <a:custGeom>
            <a:avLst/>
            <a:gdLst/>
            <a:ahLst/>
            <a:cxnLst>
              <a:cxn ang="0">
                <a:pos x="wd2" y="hd2"/>
              </a:cxn>
              <a:cxn ang="5400000">
                <a:pos x="wd2" y="hd2"/>
              </a:cxn>
              <a:cxn ang="10800000">
                <a:pos x="wd2" y="hd2"/>
              </a:cxn>
              <a:cxn ang="16200000">
                <a:pos x="wd2" y="hd2"/>
              </a:cxn>
            </a:cxnLst>
            <a:rect l="0" t="0" r="r" b="b"/>
            <a:pathLst>
              <a:path w="21179" h="21600" extrusionOk="0">
                <a:moveTo>
                  <a:pt x="1126" y="0"/>
                </a:moveTo>
                <a:cubicBezTo>
                  <a:pt x="153" y="66"/>
                  <a:pt x="-339" y="967"/>
                  <a:pt x="263" y="1579"/>
                </a:cubicBezTo>
                <a:cubicBezTo>
                  <a:pt x="547" y="1869"/>
                  <a:pt x="1033" y="1970"/>
                  <a:pt x="1357" y="2230"/>
                </a:cubicBezTo>
                <a:cubicBezTo>
                  <a:pt x="1634" y="2451"/>
                  <a:pt x="1765" y="2760"/>
                  <a:pt x="1742" y="3072"/>
                </a:cubicBezTo>
                <a:cubicBezTo>
                  <a:pt x="1717" y="3406"/>
                  <a:pt x="1519" y="3707"/>
                  <a:pt x="1411" y="4024"/>
                </a:cubicBezTo>
                <a:cubicBezTo>
                  <a:pt x="1297" y="4358"/>
                  <a:pt x="1280" y="4709"/>
                  <a:pt x="1363" y="5050"/>
                </a:cubicBezTo>
                <a:cubicBezTo>
                  <a:pt x="1604" y="5177"/>
                  <a:pt x="1840" y="5310"/>
                  <a:pt x="2069" y="5450"/>
                </a:cubicBezTo>
                <a:cubicBezTo>
                  <a:pt x="2335" y="5613"/>
                  <a:pt x="2592" y="5784"/>
                  <a:pt x="2840" y="5963"/>
                </a:cubicBezTo>
                <a:lnTo>
                  <a:pt x="3662" y="7044"/>
                </a:lnTo>
                <a:lnTo>
                  <a:pt x="5596" y="9295"/>
                </a:lnTo>
                <a:lnTo>
                  <a:pt x="6526" y="11238"/>
                </a:lnTo>
                <a:lnTo>
                  <a:pt x="8601" y="12593"/>
                </a:lnTo>
                <a:lnTo>
                  <a:pt x="11730" y="14047"/>
                </a:lnTo>
                <a:lnTo>
                  <a:pt x="13303" y="16181"/>
                </a:lnTo>
                <a:lnTo>
                  <a:pt x="14445" y="17490"/>
                </a:lnTo>
                <a:lnTo>
                  <a:pt x="16421" y="20208"/>
                </a:lnTo>
                <a:lnTo>
                  <a:pt x="18547" y="21092"/>
                </a:lnTo>
                <a:lnTo>
                  <a:pt x="19677" y="21600"/>
                </a:lnTo>
                <a:lnTo>
                  <a:pt x="20727" y="21351"/>
                </a:lnTo>
                <a:cubicBezTo>
                  <a:pt x="20962" y="21258"/>
                  <a:pt x="21126" y="21080"/>
                  <a:pt x="21167" y="20874"/>
                </a:cubicBezTo>
                <a:cubicBezTo>
                  <a:pt x="21261" y="20401"/>
                  <a:pt x="20787" y="20047"/>
                  <a:pt x="20424" y="19705"/>
                </a:cubicBezTo>
                <a:cubicBezTo>
                  <a:pt x="20140" y="19437"/>
                  <a:pt x="19899" y="19139"/>
                  <a:pt x="19709" y="18815"/>
                </a:cubicBezTo>
                <a:lnTo>
                  <a:pt x="18634" y="17593"/>
                </a:lnTo>
                <a:lnTo>
                  <a:pt x="17447" y="16169"/>
                </a:lnTo>
                <a:lnTo>
                  <a:pt x="16165" y="14348"/>
                </a:lnTo>
                <a:lnTo>
                  <a:pt x="14693" y="13390"/>
                </a:lnTo>
                <a:lnTo>
                  <a:pt x="13866" y="12570"/>
                </a:lnTo>
                <a:lnTo>
                  <a:pt x="12511" y="11218"/>
                </a:lnTo>
                <a:lnTo>
                  <a:pt x="11935" y="10467"/>
                </a:lnTo>
                <a:cubicBezTo>
                  <a:pt x="11886" y="10303"/>
                  <a:pt x="11872" y="10134"/>
                  <a:pt x="11894" y="9966"/>
                </a:cubicBezTo>
                <a:cubicBezTo>
                  <a:pt x="11914" y="9818"/>
                  <a:pt x="11962" y="9674"/>
                  <a:pt x="12035" y="9538"/>
                </a:cubicBezTo>
                <a:cubicBezTo>
                  <a:pt x="12059" y="9396"/>
                  <a:pt x="12067" y="9254"/>
                  <a:pt x="12059" y="9112"/>
                </a:cubicBezTo>
                <a:cubicBezTo>
                  <a:pt x="12049" y="8923"/>
                  <a:pt x="12011" y="8736"/>
                  <a:pt x="11945" y="8555"/>
                </a:cubicBezTo>
                <a:cubicBezTo>
                  <a:pt x="11730" y="8412"/>
                  <a:pt x="11513" y="8272"/>
                  <a:pt x="11294" y="8133"/>
                </a:cubicBezTo>
                <a:cubicBezTo>
                  <a:pt x="11030" y="7965"/>
                  <a:pt x="10763" y="7800"/>
                  <a:pt x="10494" y="7638"/>
                </a:cubicBezTo>
                <a:lnTo>
                  <a:pt x="9805" y="7046"/>
                </a:lnTo>
                <a:cubicBezTo>
                  <a:pt x="9794" y="6825"/>
                  <a:pt x="9727" y="6608"/>
                  <a:pt x="9609" y="6408"/>
                </a:cubicBezTo>
                <a:cubicBezTo>
                  <a:pt x="9485" y="6198"/>
                  <a:pt x="9306" y="6010"/>
                  <a:pt x="9084" y="5859"/>
                </a:cubicBezTo>
                <a:cubicBezTo>
                  <a:pt x="8863" y="5758"/>
                  <a:pt x="8698" y="5593"/>
                  <a:pt x="8626" y="5398"/>
                </a:cubicBezTo>
                <a:cubicBezTo>
                  <a:pt x="8573" y="5256"/>
                  <a:pt x="8573" y="5107"/>
                  <a:pt x="8556" y="4962"/>
                </a:cubicBezTo>
                <a:cubicBezTo>
                  <a:pt x="8541" y="4829"/>
                  <a:pt x="8512" y="4696"/>
                  <a:pt x="8470" y="4566"/>
                </a:cubicBezTo>
                <a:lnTo>
                  <a:pt x="7998" y="3707"/>
                </a:lnTo>
                <a:lnTo>
                  <a:pt x="7460" y="2955"/>
                </a:lnTo>
                <a:lnTo>
                  <a:pt x="6436" y="2195"/>
                </a:lnTo>
                <a:lnTo>
                  <a:pt x="4870" y="1455"/>
                </a:lnTo>
                <a:lnTo>
                  <a:pt x="1126" y="0"/>
                </a:lnTo>
                <a:close/>
              </a:path>
            </a:pathLst>
          </a:custGeom>
          <a:ln w="88900">
            <a:solidFill>
              <a:schemeClr val="accent5">
                <a:lumOff val="-6018"/>
              </a:schemeClr>
            </a:solidFill>
            <a:miter lim="400000"/>
          </a:ln>
        </p:spPr>
        <p:txBody>
          <a:bodyPr lIns="50800" tIns="50800" rIns="50800" bIns="50800" anchor="ctr"/>
          <a:lstStyle/>
          <a:p>
            <a:pPr>
              <a:defRPr>
                <a:solidFill>
                  <a:srgbClr val="202020"/>
                </a:solidFill>
              </a:defRPr>
            </a:pPr>
            <a:endParaRPr/>
          </a:p>
        </p:txBody>
      </p:sp>
      <p:pic>
        <p:nvPicPr>
          <p:cNvPr id="300" name="Screen Shot 2017-07-04 at 5.03.38 PM.png" descr="Screen Shot 2017-07-04 at 5.03.38 PM.png"/>
          <p:cNvPicPr>
            <a:picLocks noChangeAspect="1"/>
          </p:cNvPicPr>
          <p:nvPr/>
        </p:nvPicPr>
        <p:blipFill>
          <a:blip r:embed="rId4">
            <a:extLst/>
          </a:blip>
          <a:stretch>
            <a:fillRect/>
          </a:stretch>
        </p:blipFill>
        <p:spPr>
          <a:xfrm>
            <a:off x="9043002" y="0"/>
            <a:ext cx="3961798" cy="3467916"/>
          </a:xfrm>
          <a:prstGeom prst="rect">
            <a:avLst/>
          </a:prstGeom>
          <a:ln w="12700">
            <a:miter lim="400000"/>
          </a:ln>
        </p:spPr>
      </p:pic>
      <p:sp>
        <p:nvSpPr>
          <p:cNvPr id="301" name="Rounded Rectangle"/>
          <p:cNvSpPr/>
          <p:nvPr/>
        </p:nvSpPr>
        <p:spPr>
          <a:xfrm rot="1936718">
            <a:off x="9026096" y="2207664"/>
            <a:ext cx="811346" cy="592060"/>
          </a:xfrm>
          <a:prstGeom prst="roundRect">
            <a:avLst>
              <a:gd name="adj" fmla="val 50000"/>
            </a:avLst>
          </a:prstGeom>
          <a:ln w="76200">
            <a:solidFill>
              <a:srgbClr val="FFFFFF"/>
            </a:solidFill>
            <a:miter lim="400000"/>
          </a:ln>
        </p:spPr>
        <p:txBody>
          <a:bodyPr lIns="50800" tIns="50800" rIns="50800" bIns="50800" anchor="ctr"/>
          <a:lstStyle/>
          <a:p>
            <a:pPr>
              <a:defRPr>
                <a:solidFill>
                  <a:srgbClr val="FFFFFF"/>
                </a:solidFill>
              </a:defRPr>
            </a:pPr>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3" name="Image" descr="Image"/>
          <p:cNvPicPr>
            <a:picLocks noChangeAspect="1"/>
          </p:cNvPicPr>
          <p:nvPr/>
        </p:nvPicPr>
        <p:blipFill>
          <a:blip r:embed="rId2">
            <a:extLst/>
          </a:blip>
          <a:stretch>
            <a:fillRect/>
          </a:stretch>
        </p:blipFill>
        <p:spPr>
          <a:xfrm>
            <a:off x="1586370" y="944572"/>
            <a:ext cx="9832060" cy="3614728"/>
          </a:xfrm>
          <a:prstGeom prst="rect">
            <a:avLst/>
          </a:prstGeom>
          <a:ln w="12700">
            <a:miter lim="400000"/>
          </a:ln>
        </p:spPr>
      </p:pic>
      <p:pic>
        <p:nvPicPr>
          <p:cNvPr id="304" name="Image" descr="Image"/>
          <p:cNvPicPr>
            <a:picLocks noChangeAspect="1"/>
          </p:cNvPicPr>
          <p:nvPr/>
        </p:nvPicPr>
        <p:blipFill>
          <a:blip r:embed="rId3">
            <a:extLst/>
          </a:blip>
          <a:stretch>
            <a:fillRect/>
          </a:stretch>
        </p:blipFill>
        <p:spPr>
          <a:xfrm>
            <a:off x="3980131" y="4876800"/>
            <a:ext cx="5044538" cy="3982116"/>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6" name="Noah’s Ark"/>
          <p:cNvSpPr txBox="1">
            <a:spLocks noGrp="1"/>
          </p:cNvSpPr>
          <p:nvPr>
            <p:ph type="title"/>
          </p:nvPr>
        </p:nvSpPr>
        <p:spPr>
          <a:prstGeom prst="rect">
            <a:avLst/>
          </a:prstGeom>
        </p:spPr>
        <p:txBody>
          <a:bodyPr/>
          <a:lstStyle/>
          <a:p>
            <a:r>
              <a:t>Noah’s Ark</a:t>
            </a:r>
          </a:p>
        </p:txBody>
      </p:sp>
      <p:sp>
        <p:nvSpPr>
          <p:cNvPr id="307" name="Claims that Noah’s Ark has been found on Mt. Ararat abound.…"/>
          <p:cNvSpPr txBox="1">
            <a:spLocks noGrp="1"/>
          </p:cNvSpPr>
          <p:nvPr>
            <p:ph type="body" idx="1"/>
          </p:nvPr>
        </p:nvSpPr>
        <p:spPr>
          <a:prstGeom prst="rect">
            <a:avLst/>
          </a:prstGeom>
        </p:spPr>
        <p:txBody>
          <a:bodyPr>
            <a:normAutofit fontScale="92500" lnSpcReduction="10000"/>
          </a:bodyPr>
          <a:lstStyle/>
          <a:p>
            <a:pPr marL="457200" indent="-457200" defTabSz="525779">
              <a:spcBef>
                <a:spcPts val="3700"/>
              </a:spcBef>
              <a:defRPr sz="3420"/>
            </a:pPr>
            <a:r>
              <a:t>Claims that Noah’s Ark has been found on Mt. Ararat abound.</a:t>
            </a:r>
          </a:p>
          <a:p>
            <a:pPr marL="457200" indent="-457200" defTabSz="525779">
              <a:spcBef>
                <a:spcPts val="3700"/>
              </a:spcBef>
              <a:defRPr sz="3420"/>
            </a:pPr>
            <a:r>
              <a:t>Different people have suggested various locations for the Ark with many expeditions carried out with little or no success.</a:t>
            </a:r>
          </a:p>
          <a:p>
            <a:pPr marL="457200" indent="-457200" defTabSz="525779">
              <a:spcBef>
                <a:spcPts val="3700"/>
              </a:spcBef>
              <a:defRPr sz="3420"/>
            </a:pPr>
            <a:r>
              <a:t>A detailed summary of the expeditions and people related to the search of Noah’s Ark is found in Wikipedia: “Searches for Noah’s Ark”: </a:t>
            </a:r>
            <a:r>
              <a:rPr u="sng">
                <a:hlinkClick r:id="rId2"/>
              </a:rPr>
              <a:t>https://en.wikipedia.org/wiki/Searches_for_Noah%27s_Ark</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9" name="In the 1980s and 1990s Ronald Wyatt an adventurer and former nurse anesthetist, advocated the Durupinar site as the site of Noah’s Ark.…"/>
          <p:cNvSpPr txBox="1">
            <a:spLocks noGrp="1"/>
          </p:cNvSpPr>
          <p:nvPr>
            <p:ph type="body" idx="1"/>
          </p:nvPr>
        </p:nvSpPr>
        <p:spPr>
          <a:prstGeom prst="rect">
            <a:avLst/>
          </a:prstGeom>
        </p:spPr>
        <p:txBody>
          <a:bodyPr/>
          <a:lstStyle/>
          <a:p>
            <a:r>
              <a:t>In the 1980s and 1990s Ronald Wyatt an adventurer and former nurse anesthetist, advocated the Durupinar site as the site of Noah’s Ark.</a:t>
            </a:r>
          </a:p>
          <a:p>
            <a:r>
              <a:t>The Durupinar site is a large geological structure on Mount Tendürek in eastern Turkey, very near the Iranian border, at an elevation of 1,966 m a.s.l.</a:t>
            </a:r>
          </a:p>
          <a:p>
            <a:r>
              <a:t>The shape and size of the rock structure has led some people to claim that this is the original Noah’s Ark, now made into rock.</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5" name="She later wrote an account of this visit, which was then published in the Watchman-Examiner, a national Baptist magazine, on August 19, 1915.…"/>
          <p:cNvSpPr txBox="1">
            <a:spLocks noGrp="1"/>
          </p:cNvSpPr>
          <p:nvPr>
            <p:ph type="body" idx="1"/>
          </p:nvPr>
        </p:nvSpPr>
        <p:spPr>
          <a:prstGeom prst="rect">
            <a:avLst/>
          </a:prstGeom>
        </p:spPr>
        <p:txBody>
          <a:bodyPr/>
          <a:lstStyle/>
          <a:p>
            <a:r>
              <a:t>She later wrote an account of this visit, which was then published in the </a:t>
            </a:r>
            <a:r>
              <a:rPr i="1"/>
              <a:t>Watchman-Examiner</a:t>
            </a:r>
            <a:r>
              <a:t>, a national Baptist magazine, on August 19, 1915.</a:t>
            </a:r>
          </a:p>
          <a:p>
            <a:r>
              <a:t>In the article, Lady Hope claimed to have visited Darwin at his home and found him reading the Bible, which she claimed he was always studying. </a:t>
            </a:r>
          </a:p>
          <a:p>
            <a:r>
              <a:t>Lady Hope claimed that before her departure Darwin asked her to return and talk to his servants about Jesus Christ.</a:t>
            </a:r>
          </a:p>
          <a:p>
            <a:r>
              <a:t>The inconsistencies in this report make the story untenable.</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1" name="The_Structure_Claimed_to_be_the_Noah's_Ark_near_the_Mount_Ararat_in_Turkey.jpg" descr="The_Structure_Claimed_to_be_the_Noah's_Ark_near_the_Mount_Ararat_in_Turkey.jpg"/>
          <p:cNvPicPr>
            <a:picLocks noGrp="1" noChangeAspect="1"/>
          </p:cNvPicPr>
          <p:nvPr>
            <p:ph type="pic" idx="13"/>
          </p:nvPr>
        </p:nvPicPr>
        <p:blipFill>
          <a:blip r:embed="rId2">
            <a:extLst/>
          </a:blip>
          <a:srcRect/>
          <a:stretch>
            <a:fillRect/>
          </a:stretch>
        </p:blipFill>
        <p:spPr>
          <a:prstGeom prst="rect">
            <a:avLst/>
          </a:prstGeom>
        </p:spPr>
      </p:pic>
      <p:sp>
        <p:nvSpPr>
          <p:cNvPr id="312" name="Shape"/>
          <p:cNvSpPr/>
          <p:nvPr/>
        </p:nvSpPr>
        <p:spPr>
          <a:xfrm>
            <a:off x="3637381" y="4243343"/>
            <a:ext cx="6168629" cy="3242339"/>
          </a:xfrm>
          <a:custGeom>
            <a:avLst/>
            <a:gdLst/>
            <a:ahLst/>
            <a:cxnLst>
              <a:cxn ang="0">
                <a:pos x="wd2" y="hd2"/>
              </a:cxn>
              <a:cxn ang="5400000">
                <a:pos x="wd2" y="hd2"/>
              </a:cxn>
              <a:cxn ang="10800000">
                <a:pos x="wd2" y="hd2"/>
              </a:cxn>
              <a:cxn ang="16200000">
                <a:pos x="wd2" y="hd2"/>
              </a:cxn>
            </a:cxnLst>
            <a:rect l="0" t="0" r="r" b="b"/>
            <a:pathLst>
              <a:path w="21600" h="21600" extrusionOk="0">
                <a:moveTo>
                  <a:pt x="3820" y="7510"/>
                </a:moveTo>
                <a:lnTo>
                  <a:pt x="5512" y="3910"/>
                </a:lnTo>
                <a:lnTo>
                  <a:pt x="7024" y="2014"/>
                </a:lnTo>
                <a:lnTo>
                  <a:pt x="8794" y="1770"/>
                </a:lnTo>
                <a:lnTo>
                  <a:pt x="11309" y="941"/>
                </a:lnTo>
                <a:lnTo>
                  <a:pt x="13847" y="0"/>
                </a:lnTo>
                <a:lnTo>
                  <a:pt x="16143" y="398"/>
                </a:lnTo>
                <a:lnTo>
                  <a:pt x="17275" y="3140"/>
                </a:lnTo>
                <a:lnTo>
                  <a:pt x="19899" y="6756"/>
                </a:lnTo>
                <a:lnTo>
                  <a:pt x="20984" y="8762"/>
                </a:lnTo>
                <a:lnTo>
                  <a:pt x="21600" y="10814"/>
                </a:lnTo>
                <a:lnTo>
                  <a:pt x="19895" y="14641"/>
                </a:lnTo>
                <a:lnTo>
                  <a:pt x="17588" y="17357"/>
                </a:lnTo>
                <a:lnTo>
                  <a:pt x="14205" y="19237"/>
                </a:lnTo>
                <a:lnTo>
                  <a:pt x="11909" y="20115"/>
                </a:lnTo>
                <a:lnTo>
                  <a:pt x="9064" y="21202"/>
                </a:lnTo>
                <a:lnTo>
                  <a:pt x="6418" y="21600"/>
                </a:lnTo>
                <a:lnTo>
                  <a:pt x="3715" y="21099"/>
                </a:lnTo>
                <a:lnTo>
                  <a:pt x="1284" y="20199"/>
                </a:lnTo>
                <a:lnTo>
                  <a:pt x="0" y="17852"/>
                </a:lnTo>
                <a:lnTo>
                  <a:pt x="120" y="14697"/>
                </a:lnTo>
                <a:lnTo>
                  <a:pt x="1282" y="11870"/>
                </a:lnTo>
                <a:lnTo>
                  <a:pt x="3820" y="7510"/>
                </a:lnTo>
                <a:close/>
              </a:path>
            </a:pathLst>
          </a:custGeom>
          <a:ln w="101600">
            <a:solidFill>
              <a:srgbClr val="000000"/>
            </a:solidFill>
            <a:custDash>
              <a:ds d="200000" sp="200000"/>
            </a:custDash>
            <a:miter lim="400000"/>
          </a:ln>
        </p:spPr>
        <p:txBody>
          <a:bodyPr lIns="50800" tIns="50800" rIns="50800" bIns="50800" anchor="ctr"/>
          <a:lstStyle/>
          <a:p>
            <a:pPr>
              <a:defRPr>
                <a:solidFill>
                  <a:srgbClr val="202020"/>
                </a:solidFill>
              </a:defRPr>
            </a:pPr>
            <a:endParaRPr/>
          </a:p>
        </p:txBody>
      </p:sp>
      <p:sp>
        <p:nvSpPr>
          <p:cNvPr id="313" name="By Mfikretyilmaz - Own work, CC BY 3.0,…"/>
          <p:cNvSpPr txBox="1"/>
          <p:nvPr/>
        </p:nvSpPr>
        <p:spPr>
          <a:xfrm>
            <a:off x="7382294" y="393699"/>
            <a:ext cx="5244695"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1400"/>
            </a:pPr>
            <a:r>
              <a:t>By Mfikretyilmaz - Own work, CC BY 3.0, </a:t>
            </a:r>
          </a:p>
          <a:p>
            <a:pPr algn="l">
              <a:defRPr sz="1400"/>
            </a:pPr>
            <a:r>
              <a:rPr u="sng">
                <a:hlinkClick r:id="rId3"/>
              </a:rPr>
              <a:t>https://commons.wikimedia.org/w/index.php?curid=8882591</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5" name="Local reports indicate that heavy rains and three earthquakes exposed the rock structure from the surrounding mud in May 19, 1948.…"/>
          <p:cNvSpPr txBox="1">
            <a:spLocks noGrp="1"/>
          </p:cNvSpPr>
          <p:nvPr>
            <p:ph type="body" idx="1"/>
          </p:nvPr>
        </p:nvSpPr>
        <p:spPr>
          <a:prstGeom prst="rect">
            <a:avLst/>
          </a:prstGeom>
        </p:spPr>
        <p:txBody>
          <a:bodyPr/>
          <a:lstStyle/>
          <a:p>
            <a:r>
              <a:t>Local reports indicate that heavy rains and three earthquakes exposed the rock structure from the surrounding mud in May 19, 1948.</a:t>
            </a:r>
          </a:p>
          <a:p>
            <a:r>
              <a:t>Turkish Army Captain Ilhan Durupinar identified it on aerial photographs after a military mapping mission.</a:t>
            </a:r>
          </a:p>
          <a:p>
            <a:r>
              <a:t>A group of the Archaeological Research Foundation surveyed the area, including the ‘boat-shaped’ formation, in September 1960.</a:t>
            </a:r>
          </a:p>
          <a:p>
            <a:r>
              <a:t>The research concluded that there were no visible archaeological remains.</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 name="In 1977 Ron Wyatt rediscovered the formation and throughout the 1980s tried to promote the site as the structure of Noah’s Ark.…"/>
          <p:cNvSpPr txBox="1">
            <a:spLocks noGrp="1"/>
          </p:cNvSpPr>
          <p:nvPr>
            <p:ph type="body" idx="1"/>
          </p:nvPr>
        </p:nvSpPr>
        <p:spPr>
          <a:prstGeom prst="rect">
            <a:avLst/>
          </a:prstGeom>
        </p:spPr>
        <p:txBody>
          <a:bodyPr/>
          <a:lstStyle/>
          <a:p>
            <a:pPr marL="457200" indent="-457200" defTabSz="525779">
              <a:spcBef>
                <a:spcPts val="3700"/>
              </a:spcBef>
              <a:defRPr sz="3420"/>
            </a:pPr>
            <a:r>
              <a:t>In 1977 Ron Wyatt rediscovered the formation and throughout the 1980s tried to promote the site as the structure of Noah’s Ark. </a:t>
            </a:r>
          </a:p>
          <a:p>
            <a:pPr marL="457200" indent="-457200" defTabSz="525779">
              <a:spcBef>
                <a:spcPts val="3700"/>
              </a:spcBef>
              <a:defRPr sz="3420"/>
            </a:pPr>
            <a:r>
              <a:t>Wyatt’s claims can be summarized as follows:</a:t>
            </a:r>
          </a:p>
          <a:p>
            <a:pPr marL="914400" lvl="1" indent="-457200" defTabSz="525779">
              <a:spcBef>
                <a:spcPts val="3700"/>
              </a:spcBef>
              <a:defRPr sz="3420"/>
            </a:pPr>
            <a:r>
              <a:t>Basalt rock formation with an oval shape (shape of a ship) and vertical walls protruding from the surrounding mud</a:t>
            </a:r>
          </a:p>
          <a:p>
            <a:pPr marL="914400" lvl="1" indent="-457200" defTabSz="525779">
              <a:spcBef>
                <a:spcPts val="3700"/>
              </a:spcBef>
              <a:defRPr sz="3420"/>
            </a:pPr>
            <a:r>
              <a:t>Lab tests identify abundant laminated petrified wood.</a:t>
            </a:r>
          </a:p>
          <a:p>
            <a:pPr marL="914400" lvl="1" indent="-457200" defTabSz="525779">
              <a:spcBef>
                <a:spcPts val="3700"/>
              </a:spcBef>
              <a:defRPr sz="3420"/>
            </a:pPr>
            <a:r>
              <a:t>There is a regular metallic pattern (Turkish scientists found metal pieces)</a:t>
            </a:r>
          </a:p>
          <a:p>
            <a:pPr marL="914400" lvl="1" indent="-457200" defTabSz="525779">
              <a:spcBef>
                <a:spcPts val="3700"/>
              </a:spcBef>
              <a:defRPr sz="3420"/>
            </a:pPr>
            <a:r>
              <a:t>Turkish commission states “it’s a boat”.</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9" name="Wyatt claimed that ‘iron lines’ have also been verified using subsurface techniques including ground penetrating radar.…"/>
          <p:cNvSpPr txBox="1">
            <a:spLocks noGrp="1"/>
          </p:cNvSpPr>
          <p:nvPr>
            <p:ph type="body" idx="1"/>
          </p:nvPr>
        </p:nvSpPr>
        <p:spPr>
          <a:xfrm>
            <a:off x="355600" y="444500"/>
            <a:ext cx="6463854" cy="8864600"/>
          </a:xfrm>
          <a:prstGeom prst="rect">
            <a:avLst/>
          </a:prstGeom>
        </p:spPr>
        <p:txBody>
          <a:bodyPr/>
          <a:lstStyle/>
          <a:p>
            <a:pPr marL="447040" indent="-447040" defTabSz="514095">
              <a:spcBef>
                <a:spcPts val="3600"/>
              </a:spcBef>
              <a:defRPr sz="3343"/>
            </a:pPr>
            <a:r>
              <a:t>Wyatt claimed that ‘iron lines’ have also been verified using subsurface techniques including ground penetrating radar.</a:t>
            </a:r>
          </a:p>
          <a:p>
            <a:pPr marL="447040" indent="-447040" defTabSz="514095">
              <a:spcBef>
                <a:spcPts val="3600"/>
              </a:spcBef>
              <a:defRPr sz="3343"/>
            </a:pPr>
            <a:r>
              <a:t>These radar scans showed the internal structure of a boat’s framework (walls, bulkheads, ribs, etc.)</a:t>
            </a:r>
          </a:p>
          <a:p>
            <a:pPr marL="447040" indent="-447040" defTabSz="514095">
              <a:spcBef>
                <a:spcPts val="3600"/>
              </a:spcBef>
              <a:defRPr sz="3343"/>
            </a:pPr>
            <a:r>
              <a:t>Wyatt also claimed that his radar scans show stairs.</a:t>
            </a:r>
          </a:p>
          <a:p>
            <a:pPr marL="447040" indent="-447040" defTabSz="514095">
              <a:spcBef>
                <a:spcPts val="3600"/>
              </a:spcBef>
              <a:defRPr sz="3343"/>
            </a:pPr>
            <a:r>
              <a:t>These claims are not supported by the scientific evidence.</a:t>
            </a:r>
          </a:p>
        </p:txBody>
      </p:sp>
      <p:pic>
        <p:nvPicPr>
          <p:cNvPr id="320" name="Paluxy-River-site-and-Creation-Museum-62-small.jpg" descr="Paluxy-River-site-and-Creation-Museum-62-small.jpg"/>
          <p:cNvPicPr>
            <a:picLocks noChangeAspect="1"/>
          </p:cNvPicPr>
          <p:nvPr/>
        </p:nvPicPr>
        <p:blipFill>
          <a:blip r:embed="rId2">
            <a:extLst/>
          </a:blip>
          <a:stretch>
            <a:fillRect/>
          </a:stretch>
        </p:blipFill>
        <p:spPr>
          <a:xfrm>
            <a:off x="6952535" y="632876"/>
            <a:ext cx="5658565" cy="4243924"/>
          </a:xfrm>
          <a:prstGeom prst="rect">
            <a:avLst/>
          </a:prstGeom>
          <a:ln w="12700">
            <a:miter lim="400000"/>
          </a:ln>
        </p:spPr>
      </p:pic>
      <p:pic>
        <p:nvPicPr>
          <p:cNvPr id="321" name="Paluxy-River-site-and-Creation-Museum-69-small.jpg" descr="Paluxy-River-site-and-Creation-Museum-69-small.jpg"/>
          <p:cNvPicPr>
            <a:picLocks noChangeAspect="1"/>
          </p:cNvPicPr>
          <p:nvPr/>
        </p:nvPicPr>
        <p:blipFill>
          <a:blip r:embed="rId3">
            <a:extLst/>
          </a:blip>
          <a:stretch>
            <a:fillRect/>
          </a:stretch>
        </p:blipFill>
        <p:spPr>
          <a:xfrm>
            <a:off x="7909473" y="4316182"/>
            <a:ext cx="3744689" cy="4992918"/>
          </a:xfrm>
          <a:prstGeom prst="rect">
            <a:avLst/>
          </a:prstGeom>
          <a:ln w="12700">
            <a:miter lim="400000"/>
          </a:ln>
        </p:spPr>
      </p:pic>
      <p:sp>
        <p:nvSpPr>
          <p:cNvPr id="322" name="Creation Evidence Museum.…"/>
          <p:cNvSpPr txBox="1"/>
          <p:nvPr/>
        </p:nvSpPr>
        <p:spPr>
          <a:xfrm>
            <a:off x="7484826" y="444500"/>
            <a:ext cx="4994748"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r>
              <a:t>Creation Evidence Museum.</a:t>
            </a:r>
          </a:p>
          <a:p>
            <a:pPr algn="l"/>
            <a:r>
              <a:t>Photos by Raúl Esperante</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4" name="Wyatt claimed that metal detectors found areas (lines) of high metal concentrations, which allegedly correspond with the structure of the boat.…"/>
          <p:cNvSpPr txBox="1">
            <a:spLocks noGrp="1"/>
          </p:cNvSpPr>
          <p:nvPr>
            <p:ph type="body" idx="1"/>
          </p:nvPr>
        </p:nvSpPr>
        <p:spPr>
          <a:prstGeom prst="rect">
            <a:avLst/>
          </a:prstGeom>
        </p:spPr>
        <p:txBody>
          <a:bodyPr/>
          <a:lstStyle/>
          <a:p>
            <a:pPr marL="487679" indent="-487679" defTabSz="560831">
              <a:spcBef>
                <a:spcPts val="4000"/>
              </a:spcBef>
              <a:defRPr sz="3648"/>
            </a:pPr>
            <a:r>
              <a:t>Wyatt claimed that metal detectors found areas (lines) of high metal concentrations, which allegedly correspond with the structure of the boat.</a:t>
            </a:r>
          </a:p>
          <a:p>
            <a:pPr marL="975359" lvl="1" indent="-487679" defTabSz="560831">
              <a:spcBef>
                <a:spcPts val="4000"/>
              </a:spcBef>
              <a:defRPr sz="3648"/>
            </a:pPr>
            <a:r>
              <a:t>But they were randomly distributed within the basalt rock.</a:t>
            </a:r>
          </a:p>
          <a:p>
            <a:pPr marL="975359" lvl="1" indent="-487679" defTabSz="560831">
              <a:spcBef>
                <a:spcPts val="4000"/>
              </a:spcBef>
              <a:defRPr sz="3648"/>
            </a:pPr>
            <a:r>
              <a:t>The basalt contains iron oxides that make the metal detectors respond.</a:t>
            </a:r>
          </a:p>
          <a:p>
            <a:pPr marL="975359" lvl="1" indent="-487679" defTabSz="560831">
              <a:spcBef>
                <a:spcPts val="4000"/>
              </a:spcBef>
              <a:defRPr sz="3648"/>
            </a:pPr>
            <a:r>
              <a:t>The surrounding mud does not contain concentrations of iron metals.</a:t>
            </a:r>
          </a:p>
          <a:p>
            <a:pPr marL="975359" lvl="1" indent="-487679" defTabSz="560831">
              <a:spcBef>
                <a:spcPts val="4000"/>
              </a:spcBef>
              <a:defRPr sz="3648"/>
            </a:pPr>
            <a:r>
              <a:t>No “lines” were detected, but only concentration spots.</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6" name="The alleged iron lines are only an interpretation based on the use of an unreliable instrument.…"/>
          <p:cNvSpPr txBox="1">
            <a:spLocks noGrp="1"/>
          </p:cNvSpPr>
          <p:nvPr>
            <p:ph type="body" idx="1"/>
          </p:nvPr>
        </p:nvSpPr>
        <p:spPr>
          <a:prstGeom prst="rect">
            <a:avLst/>
          </a:prstGeom>
        </p:spPr>
        <p:txBody>
          <a:bodyPr/>
          <a:lstStyle/>
          <a:p>
            <a:r>
              <a:t>The alleged iron lines are only an interpretation based on the use of an unreliable instrument.</a:t>
            </a:r>
          </a:p>
          <a:p>
            <a:r>
              <a:t>They have not been verified with any scientific surveying technique, including standard high resolution metal detection or any magnetometers used in standard geological survey.</a:t>
            </a:r>
          </a:p>
          <a:p>
            <a:r>
              <a:t>Wyatt’s radar records were taken only from a small area of the boat-shaped structure.</a:t>
            </a:r>
          </a:p>
          <a:p>
            <a:r>
              <a:t>Wyatt's interpretation does not take into account the topographic variations across the site.</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8" name="Wyatt claims that walls of the boat were detected.…"/>
          <p:cNvSpPr txBox="1">
            <a:spLocks noGrp="1"/>
          </p:cNvSpPr>
          <p:nvPr>
            <p:ph type="body" idx="1"/>
          </p:nvPr>
        </p:nvSpPr>
        <p:spPr>
          <a:prstGeom prst="rect">
            <a:avLst/>
          </a:prstGeom>
        </p:spPr>
        <p:txBody>
          <a:bodyPr/>
          <a:lstStyle/>
          <a:p>
            <a:r>
              <a:t>Wyatt claims that walls of the boat were detected.</a:t>
            </a:r>
          </a:p>
          <a:p>
            <a:r>
              <a:t>These walls stand in places some 20-30 m above the immediate ground.</a:t>
            </a:r>
          </a:p>
          <a:p>
            <a:r>
              <a:t>However,</a:t>
            </a:r>
          </a:p>
          <a:p>
            <a:pPr lvl="1"/>
            <a:r>
              <a:t>These walls are simply hardened mud, containing boulders of basalt.</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0" name="Many have placed their hopes in the idea that this boat-shape could be Noah’s Ark.…"/>
          <p:cNvSpPr txBox="1">
            <a:spLocks noGrp="1"/>
          </p:cNvSpPr>
          <p:nvPr>
            <p:ph type="body" idx="1"/>
          </p:nvPr>
        </p:nvSpPr>
        <p:spPr>
          <a:prstGeom prst="rect">
            <a:avLst/>
          </a:prstGeom>
        </p:spPr>
        <p:txBody>
          <a:bodyPr/>
          <a:lstStyle/>
          <a:p>
            <a:r>
              <a:t>Many have placed their hopes in the idea that this boat-shape could be Noah’s Ark.</a:t>
            </a:r>
          </a:p>
          <a:p>
            <a:r>
              <a:t>The Bible does not say that the Ark would be preserved as a witness to future generations.</a:t>
            </a:r>
          </a:p>
          <a:p>
            <a:r>
              <a:t>Only the rainbow is mentioned.</a:t>
            </a:r>
          </a:p>
          <a:p>
            <a:r>
              <a:t>It would be interesting to find the Ark.</a:t>
            </a:r>
          </a:p>
          <a:p>
            <a:r>
              <a:t>So far, no reliable evidence of the Ark has been found.</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2" name="Let’s be Honest"/>
          <p:cNvSpPr txBox="1">
            <a:spLocks noGrp="1"/>
          </p:cNvSpPr>
          <p:nvPr>
            <p:ph type="title"/>
          </p:nvPr>
        </p:nvSpPr>
        <p:spPr>
          <a:prstGeom prst="rect">
            <a:avLst/>
          </a:prstGeom>
        </p:spPr>
        <p:txBody>
          <a:bodyPr/>
          <a:lstStyle/>
          <a:p>
            <a:r>
              <a:t>Let’s be Honest</a:t>
            </a:r>
          </a:p>
        </p:txBody>
      </p:sp>
      <p:sp>
        <p:nvSpPr>
          <p:cNvPr id="333" name="History of science and the interpretation of Scripture teach us that it is unwise to commit too strongly to a particular scientific interpretation or model.…"/>
          <p:cNvSpPr txBox="1">
            <a:spLocks noGrp="1"/>
          </p:cNvSpPr>
          <p:nvPr>
            <p:ph type="body" idx="1"/>
          </p:nvPr>
        </p:nvSpPr>
        <p:spPr>
          <a:xfrm>
            <a:off x="355600" y="2984500"/>
            <a:ext cx="12293600" cy="4376011"/>
          </a:xfrm>
          <a:prstGeom prst="rect">
            <a:avLst/>
          </a:prstGeom>
        </p:spPr>
        <p:txBody>
          <a:bodyPr/>
          <a:lstStyle/>
          <a:p>
            <a:r>
              <a:t>History of science and the interpretation of Scripture teach us that it is unwise to commit too strongly to a particular scientific interpretation or model.</a:t>
            </a:r>
          </a:p>
          <a:p>
            <a:r>
              <a:t>The same danger exists when we try to force the Bible to say what it doesn’t say.</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5" name="This does not mean that believers in Creation and the Flood should never make use of scientific data.…"/>
          <p:cNvSpPr txBox="1">
            <a:spLocks noGrp="1"/>
          </p:cNvSpPr>
          <p:nvPr>
            <p:ph type="body" idx="1"/>
          </p:nvPr>
        </p:nvSpPr>
        <p:spPr>
          <a:prstGeom prst="rect">
            <a:avLst/>
          </a:prstGeom>
        </p:spPr>
        <p:txBody>
          <a:bodyPr/>
          <a:lstStyle/>
          <a:p>
            <a:r>
              <a:t>This does not mean that believers in Creation and the Flood should never make use of scientific data.</a:t>
            </a:r>
          </a:p>
          <a:p>
            <a:r>
              <a:t>Instead, they should do </a:t>
            </a:r>
            <a:r>
              <a:rPr u="sng"/>
              <a:t>more</a:t>
            </a:r>
            <a:r>
              <a:t> use of scientific data, but they should do so more cautiously.</a:t>
            </a:r>
          </a:p>
          <a:p>
            <a:r>
              <a:t>And they should study Scripture more rigorously.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here is no indication that Darwin was always (or any time at all) studying the Bible.…"/>
          <p:cNvSpPr txBox="1">
            <a:spLocks noGrp="1"/>
          </p:cNvSpPr>
          <p:nvPr>
            <p:ph type="body" idx="1"/>
          </p:nvPr>
        </p:nvSpPr>
        <p:spPr>
          <a:prstGeom prst="rect">
            <a:avLst/>
          </a:prstGeom>
        </p:spPr>
        <p:txBody>
          <a:bodyPr/>
          <a:lstStyle/>
          <a:p>
            <a:r>
              <a:t>There is no indication that Darwin was always (or any time at all) studying the Bible.</a:t>
            </a:r>
          </a:p>
          <a:p>
            <a:pPr lvl="1"/>
            <a:r>
              <a:t>Emma, his wife, was a devout Christian, who would have been delighted to say to the world that her husband was an avid reader of the Bible, or that he had converted to the faith.</a:t>
            </a:r>
          </a:p>
          <a:p>
            <a:pPr lvl="1"/>
            <a:r>
              <a:t>But Emma never claimed that during Darwin’s life or after his death.</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 name="We do not have key physical evidence of artifacts like.…"/>
          <p:cNvSpPr txBox="1">
            <a:spLocks noGrp="1"/>
          </p:cNvSpPr>
          <p:nvPr>
            <p:ph type="body" idx="1"/>
          </p:nvPr>
        </p:nvSpPr>
        <p:spPr>
          <a:prstGeom prst="rect">
            <a:avLst/>
          </a:prstGeom>
        </p:spPr>
        <p:txBody>
          <a:bodyPr/>
          <a:lstStyle/>
          <a:p>
            <a:pPr marL="396239" indent="-396239" defTabSz="455675">
              <a:spcBef>
                <a:spcPts val="3200"/>
              </a:spcBef>
              <a:defRPr sz="2964"/>
            </a:pPr>
            <a:r>
              <a:t>We do not have key physical evidence of artifacts like.</a:t>
            </a:r>
          </a:p>
          <a:p>
            <a:pPr marL="792479" lvl="1" indent="-396239" defTabSz="455675">
              <a:spcBef>
                <a:spcPts val="3200"/>
              </a:spcBef>
              <a:defRPr sz="2964"/>
            </a:pPr>
            <a:r>
              <a:t>Noah’s Ark</a:t>
            </a:r>
          </a:p>
          <a:p>
            <a:pPr marL="792479" lvl="1" indent="-396239" defTabSz="455675">
              <a:spcBef>
                <a:spcPts val="3200"/>
              </a:spcBef>
              <a:defRPr sz="2964"/>
            </a:pPr>
            <a:r>
              <a:t>Tower of Babel</a:t>
            </a:r>
          </a:p>
          <a:p>
            <a:pPr marL="792479" lvl="1" indent="-396239" defTabSz="455675">
              <a:spcBef>
                <a:spcPts val="3200"/>
              </a:spcBef>
              <a:defRPr sz="2964"/>
            </a:pPr>
            <a:r>
              <a:t>The Ark of the Covenant</a:t>
            </a:r>
          </a:p>
          <a:p>
            <a:pPr marL="792479" lvl="1" indent="-396239" defTabSz="455675">
              <a:spcBef>
                <a:spcPts val="3200"/>
              </a:spcBef>
              <a:defRPr sz="2964"/>
            </a:pPr>
            <a:r>
              <a:t>The true Mount Sinai</a:t>
            </a:r>
          </a:p>
          <a:p>
            <a:pPr marL="792479" lvl="1" indent="-396239" defTabSz="455675">
              <a:spcBef>
                <a:spcPts val="3200"/>
              </a:spcBef>
              <a:defRPr sz="2964"/>
            </a:pPr>
            <a:r>
              <a:t>The chariots of Pharaoh’s drowned army</a:t>
            </a:r>
          </a:p>
          <a:p>
            <a:pPr marL="792479" lvl="1" indent="-396239" defTabSz="455675">
              <a:spcBef>
                <a:spcPts val="3200"/>
              </a:spcBef>
              <a:defRPr sz="2964"/>
            </a:pPr>
            <a:r>
              <a:t>The tablets of the Ten Commandments</a:t>
            </a:r>
          </a:p>
          <a:p>
            <a:pPr marL="792479" lvl="1" indent="-396239" defTabSz="455675">
              <a:spcBef>
                <a:spcPts val="3200"/>
              </a:spcBef>
              <a:defRPr sz="2964"/>
            </a:pPr>
            <a:r>
              <a:t>Jesus’ cross.</a:t>
            </a:r>
          </a:p>
          <a:p>
            <a:pPr marL="792479" lvl="1" indent="-396239" defTabSz="455675">
              <a:spcBef>
                <a:spcPts val="3200"/>
              </a:spcBef>
              <a:defRPr sz="2964"/>
            </a:pPr>
            <a:r>
              <a:t>The true places of Jesus’s baptism, death and resurrection.</a:t>
            </a:r>
          </a:p>
          <a:p>
            <a:pPr marL="792479" lvl="1" indent="-396239" defTabSz="455675">
              <a:spcBef>
                <a:spcPts val="3200"/>
              </a:spcBef>
              <a:defRPr sz="2964"/>
            </a:pPr>
            <a:r>
              <a:t>Etc.</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9" name="Why?"/>
          <p:cNvSpPr txBox="1">
            <a:spLocks noGrp="1"/>
          </p:cNvSpPr>
          <p:nvPr>
            <p:ph type="body" sz="quarter" idx="13"/>
          </p:nvPr>
        </p:nvSpPr>
        <p:spPr>
          <a:xfrm>
            <a:off x="1270000" y="3752850"/>
            <a:ext cx="10464800" cy="1714500"/>
          </a:xfrm>
          <a:prstGeom prst="rect">
            <a:avLst/>
          </a:prstGeom>
        </p:spPr>
        <p:txBody>
          <a:bodyPr/>
          <a:lstStyle>
            <a:lvl1pPr>
              <a:defRPr sz="9600"/>
            </a:lvl1pPr>
          </a:lstStyle>
          <a:p>
            <a:r>
              <a:t>Why?</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1" name="We don’t know why.…"/>
          <p:cNvSpPr txBox="1">
            <a:spLocks noGrp="1"/>
          </p:cNvSpPr>
          <p:nvPr>
            <p:ph type="body" idx="1"/>
          </p:nvPr>
        </p:nvSpPr>
        <p:spPr>
          <a:prstGeom prst="rect">
            <a:avLst/>
          </a:prstGeom>
        </p:spPr>
        <p:txBody>
          <a:bodyPr/>
          <a:lstStyle/>
          <a:p>
            <a:pPr marL="497840" indent="-497840" defTabSz="572516">
              <a:spcBef>
                <a:spcPts val="4100"/>
              </a:spcBef>
              <a:defRPr sz="3724"/>
            </a:pPr>
            <a:r>
              <a:t>We don’t know why.</a:t>
            </a:r>
          </a:p>
          <a:p>
            <a:pPr marL="497840" indent="-497840" defTabSz="572516">
              <a:spcBef>
                <a:spcPts val="4100"/>
              </a:spcBef>
              <a:defRPr sz="3724"/>
            </a:pPr>
            <a:r>
              <a:t>However, a few reasons are possible:</a:t>
            </a:r>
          </a:p>
          <a:p>
            <a:pPr marL="995680" lvl="1" indent="-497840" defTabSz="572516">
              <a:spcBef>
                <a:spcPts val="4100"/>
              </a:spcBef>
              <a:defRPr sz="3724"/>
            </a:pPr>
            <a:r>
              <a:t>Perhaps God wanted to prevent humanity to turn into worshipping those objects.</a:t>
            </a:r>
          </a:p>
          <a:p>
            <a:pPr marL="995680" lvl="1" indent="-497840" defTabSz="572516">
              <a:spcBef>
                <a:spcPts val="4100"/>
              </a:spcBef>
              <a:defRPr sz="3724"/>
            </a:pPr>
            <a:r>
              <a:t>Perhaps God does not want us to believe Him based on objects.</a:t>
            </a:r>
          </a:p>
          <a:p>
            <a:pPr marL="497840" indent="-497840" defTabSz="572516">
              <a:spcBef>
                <a:spcPts val="4100"/>
              </a:spcBef>
              <a:defRPr sz="3724"/>
            </a:pPr>
            <a:r>
              <a:t>Perhaps some day we will find those artifacts.</a:t>
            </a:r>
          </a:p>
          <a:p>
            <a:pPr marL="995680" lvl="1" indent="-497840" defTabSz="572516">
              <a:spcBef>
                <a:spcPts val="4100"/>
              </a:spcBef>
              <a:defRPr sz="3724"/>
            </a:pPr>
            <a:r>
              <a:t>It will be when God considers it appropriate.</a:t>
            </a:r>
          </a:p>
          <a:p>
            <a:pPr marL="995680" lvl="1" indent="-497840" defTabSz="572516">
              <a:spcBef>
                <a:spcPts val="4100"/>
              </a:spcBef>
              <a:defRPr sz="3724"/>
            </a:pPr>
            <a:r>
              <a:t>Christians will see their faith strengthened.</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3" name="In the meantime, we must…"/>
          <p:cNvSpPr txBox="1">
            <a:spLocks noGrp="1"/>
          </p:cNvSpPr>
          <p:nvPr>
            <p:ph type="body" idx="1"/>
          </p:nvPr>
        </p:nvSpPr>
        <p:spPr>
          <a:prstGeom prst="rect">
            <a:avLst/>
          </a:prstGeom>
        </p:spPr>
        <p:txBody>
          <a:bodyPr/>
          <a:lstStyle/>
          <a:p>
            <a:r>
              <a:t>In the meantime, we must</a:t>
            </a:r>
          </a:p>
          <a:p>
            <a:pPr lvl="1"/>
            <a:r>
              <a:t>Be honest with both biblical and scientific evidence.</a:t>
            </a:r>
          </a:p>
          <a:p>
            <a:pPr lvl="1"/>
            <a:r>
              <a:t>Not overstate the evidence.</a:t>
            </a:r>
          </a:p>
          <a:p>
            <a:pPr lvl="1"/>
            <a:r>
              <a:t>Rigorously examine all evidence.</a:t>
            </a:r>
          </a:p>
          <a:p>
            <a:r>
              <a:t>We may not need that evidence anyway.</a:t>
            </a:r>
          </a:p>
          <a:p>
            <a:r>
              <a:t>How many would convert to Christianity if we ever found Noah’s Ark?</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5" name="Probably not many.…"/>
          <p:cNvSpPr txBox="1">
            <a:spLocks noGrp="1"/>
          </p:cNvSpPr>
          <p:nvPr>
            <p:ph type="body" idx="1"/>
          </p:nvPr>
        </p:nvSpPr>
        <p:spPr>
          <a:prstGeom prst="rect">
            <a:avLst/>
          </a:prstGeom>
        </p:spPr>
        <p:txBody>
          <a:bodyPr/>
          <a:lstStyle/>
          <a:p>
            <a:r>
              <a:t>Probably not many.</a:t>
            </a:r>
          </a:p>
          <a:p>
            <a:r>
              <a:t>God came to earth and almost nobody noticed it.</a:t>
            </a:r>
          </a:p>
          <a:p>
            <a:r>
              <a:t>Only a few did (the Wise Men from the East).</a:t>
            </a:r>
          </a:p>
          <a:p>
            <a:r>
              <a:t>People asked Jesus for a miraculous sign from heaven (Matthew 12:38-39).</a:t>
            </a:r>
          </a:p>
          <a:p>
            <a:pPr lvl="1"/>
            <a:r>
              <a:t>He called them wicked and adulterous.</a:t>
            </a:r>
          </a:p>
          <a:p>
            <a:pPr lvl="1"/>
            <a:r>
              <a:t>“but none will be given it except the sign of the prophet Jonah” (NIV)</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7" name="Another time Jesus said: &quot;If people don't see miracles and amazing things, they won't believe.” (John 4:48, God’s Word Translation).…"/>
          <p:cNvSpPr txBox="1">
            <a:spLocks noGrp="1"/>
          </p:cNvSpPr>
          <p:nvPr>
            <p:ph type="body" idx="1"/>
          </p:nvPr>
        </p:nvSpPr>
        <p:spPr>
          <a:prstGeom prst="rect">
            <a:avLst/>
          </a:prstGeom>
        </p:spPr>
        <p:txBody>
          <a:bodyPr/>
          <a:lstStyle/>
          <a:p>
            <a:pPr marL="457200" indent="-457200" defTabSz="525779">
              <a:spcBef>
                <a:spcPts val="3700"/>
              </a:spcBef>
              <a:defRPr sz="3420"/>
            </a:pPr>
            <a:r>
              <a:t>Another time Jesus said: "If people don't see miracles and amazing things, they won't believe.” (John 4:48, God’s Word Translation).</a:t>
            </a:r>
          </a:p>
          <a:p>
            <a:pPr marL="914400" lvl="1" indent="-457200" defTabSz="525779">
              <a:spcBef>
                <a:spcPts val="3700"/>
              </a:spcBef>
              <a:defRPr sz="3420"/>
            </a:pPr>
            <a:r>
              <a:t>But it seems that at one point not even miracles caused people to believe any more.</a:t>
            </a:r>
          </a:p>
          <a:p>
            <a:pPr marL="1371600" lvl="2" indent="-457200" defTabSz="525779">
              <a:spcBef>
                <a:spcPts val="3700"/>
              </a:spcBef>
              <a:defRPr sz="3420"/>
            </a:pPr>
            <a:r>
              <a:t>“If your brothers do not listen to Moses and the Prophets, they will not be persuaded, even if someone were to rise from the dead.” (Luke 16:31)</a:t>
            </a:r>
          </a:p>
          <a:p>
            <a:pPr marL="457200" indent="-457200" defTabSz="525779">
              <a:spcBef>
                <a:spcPts val="3700"/>
              </a:spcBef>
              <a:defRPr sz="3420"/>
            </a:pPr>
            <a:r>
              <a:t>It seems that people that don’t want to believe won’t believe regardless the evidence.</a:t>
            </a:r>
          </a:p>
          <a:p>
            <a:pPr marL="457200" indent="-457200" defTabSz="525779">
              <a:spcBef>
                <a:spcPts val="3700"/>
              </a:spcBef>
              <a:defRPr sz="3420"/>
            </a:pPr>
            <a:r>
              <a:t>The discovery of Noah’s Ark will likely not lead many people to believe the Bible.</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9" name="A Guide to Selection of Good Arguments"/>
          <p:cNvSpPr txBox="1">
            <a:spLocks noGrp="1"/>
          </p:cNvSpPr>
          <p:nvPr>
            <p:ph type="title"/>
          </p:nvPr>
        </p:nvSpPr>
        <p:spPr>
          <a:prstGeom prst="rect">
            <a:avLst/>
          </a:prstGeom>
        </p:spPr>
        <p:txBody>
          <a:bodyPr/>
          <a:lstStyle>
            <a:lvl1pPr defTabSz="560831">
              <a:defRPr sz="6144" spc="-122"/>
            </a:lvl1pPr>
          </a:lstStyle>
          <a:p>
            <a:r>
              <a:t>A Guide to Selection of Good Arguments</a:t>
            </a:r>
          </a:p>
        </p:txBody>
      </p:sp>
      <p:sp>
        <p:nvSpPr>
          <p:cNvPr id="350" name="When examining arguments, we must check their validity using our reason.…"/>
          <p:cNvSpPr txBox="1">
            <a:spLocks noGrp="1"/>
          </p:cNvSpPr>
          <p:nvPr>
            <p:ph type="body" idx="1"/>
          </p:nvPr>
        </p:nvSpPr>
        <p:spPr>
          <a:xfrm>
            <a:off x="406399" y="2865966"/>
            <a:ext cx="12293601" cy="6324601"/>
          </a:xfrm>
          <a:prstGeom prst="rect">
            <a:avLst/>
          </a:prstGeom>
        </p:spPr>
        <p:txBody>
          <a:bodyPr/>
          <a:lstStyle/>
          <a:p>
            <a:pPr marL="370840" indent="-370840" defTabSz="426466">
              <a:spcBef>
                <a:spcPts val="3000"/>
              </a:spcBef>
              <a:defRPr sz="2774"/>
            </a:pPr>
            <a:r>
              <a:t>When examining arguments, we must check their validity using our </a:t>
            </a:r>
            <a:r>
              <a:rPr u="sng"/>
              <a:t>reason</a:t>
            </a:r>
            <a:r>
              <a:t>. </a:t>
            </a:r>
          </a:p>
          <a:p>
            <a:pPr marL="370840" indent="-370840" defTabSz="426466">
              <a:spcBef>
                <a:spcPts val="3000"/>
              </a:spcBef>
              <a:defRPr sz="2774"/>
            </a:pPr>
            <a:r>
              <a:t>When considering arguments in support of a recent Creation and a Flood, we ought to reason taking into account important issues that stem from:</a:t>
            </a:r>
          </a:p>
          <a:p>
            <a:pPr marL="741680" lvl="1" indent="-370840" defTabSz="426466">
              <a:spcBef>
                <a:spcPts val="3000"/>
              </a:spcBef>
              <a:defRPr sz="2774"/>
            </a:pPr>
            <a:r>
              <a:t>Revelation (Scripture)</a:t>
            </a:r>
          </a:p>
          <a:p>
            <a:pPr marL="741680" lvl="1" indent="-370840" defTabSz="426466">
              <a:spcBef>
                <a:spcPts val="3000"/>
              </a:spcBef>
              <a:defRPr sz="2774"/>
            </a:pPr>
            <a:r>
              <a:t>Science</a:t>
            </a:r>
          </a:p>
          <a:p>
            <a:pPr marL="741680" lvl="1" indent="-370840" defTabSz="426466">
              <a:spcBef>
                <a:spcPts val="3000"/>
              </a:spcBef>
              <a:defRPr sz="2774"/>
            </a:pPr>
            <a:r>
              <a:t>Philosophy</a:t>
            </a:r>
          </a:p>
          <a:p>
            <a:pPr marL="741680" lvl="1" indent="-370840" defTabSz="426466">
              <a:spcBef>
                <a:spcPts val="3000"/>
              </a:spcBef>
              <a:defRPr sz="2774"/>
            </a:pPr>
            <a:r>
              <a:t>History</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2" name="The ultimate end or goal of supporting Creation and the Flood does not justify the use of wrong arguments.…"/>
          <p:cNvSpPr txBox="1">
            <a:spLocks noGrp="1"/>
          </p:cNvSpPr>
          <p:nvPr>
            <p:ph type="body" idx="1"/>
          </p:nvPr>
        </p:nvSpPr>
        <p:spPr>
          <a:prstGeom prst="rect">
            <a:avLst/>
          </a:prstGeom>
        </p:spPr>
        <p:txBody>
          <a:bodyPr/>
          <a:lstStyle/>
          <a:p>
            <a:pPr marL="457200" indent="-457200" defTabSz="525779">
              <a:spcBef>
                <a:spcPts val="3700"/>
              </a:spcBef>
              <a:defRPr sz="3420"/>
            </a:pPr>
            <a:r>
              <a:t>The ultimate end or goal of supporting Creation and the Flood does not justify the use of wrong arguments.</a:t>
            </a:r>
          </a:p>
          <a:p>
            <a:pPr marL="914400" lvl="1" indent="-457200" defTabSz="525779">
              <a:spcBef>
                <a:spcPts val="3700"/>
              </a:spcBef>
              <a:defRPr sz="3420"/>
            </a:pPr>
            <a:r>
              <a:t>The use of wrong arguments is a disservice to our witness for Christ by not being truthful to his Word and the ability to reason he has given us.</a:t>
            </a:r>
          </a:p>
          <a:p>
            <a:pPr marL="457200" indent="-457200" defTabSz="525779">
              <a:spcBef>
                <a:spcPts val="3700"/>
              </a:spcBef>
              <a:defRPr sz="3420"/>
            </a:pPr>
            <a:r>
              <a:t>Is the argument consistent with the Bible?</a:t>
            </a:r>
          </a:p>
          <a:p>
            <a:pPr marL="914400" lvl="1" indent="-457200" defTabSz="525779">
              <a:spcBef>
                <a:spcPts val="3700"/>
              </a:spcBef>
              <a:defRPr sz="3420"/>
            </a:pPr>
            <a:r>
              <a:t>The Bible claims that humans were created in the sixth day of the Creation week and did not evolve from an ancestral ape.</a:t>
            </a:r>
          </a:p>
          <a:p>
            <a:pPr marL="914400" lvl="1" indent="-457200" defTabSz="525779">
              <a:spcBef>
                <a:spcPts val="3700"/>
              </a:spcBef>
              <a:defRPr sz="3420"/>
            </a:pPr>
            <a:r>
              <a:t>Claims that try to accommodate the Creation story with interpretations of science only complicate things and do not solve problems.</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4" name="Are the arguments rational?…"/>
          <p:cNvSpPr txBox="1">
            <a:spLocks noGrp="1"/>
          </p:cNvSpPr>
          <p:nvPr>
            <p:ph type="body" idx="1"/>
          </p:nvPr>
        </p:nvSpPr>
        <p:spPr>
          <a:prstGeom prst="rect">
            <a:avLst/>
          </a:prstGeom>
        </p:spPr>
        <p:txBody>
          <a:bodyPr/>
          <a:lstStyle/>
          <a:p>
            <a:r>
              <a:t>Are the arguments rational?</a:t>
            </a:r>
          </a:p>
          <a:p>
            <a:pPr lvl="1"/>
            <a:r>
              <a:t>God created our minds and expects us to use good, sound reasoning.</a:t>
            </a:r>
          </a:p>
          <a:p>
            <a:pPr lvl="1"/>
            <a:r>
              <a:t>Isaiah 1:18—Come now, and let us reason together…”</a:t>
            </a:r>
          </a:p>
          <a:p>
            <a:pPr lvl="1"/>
            <a:r>
              <a:t>When evaluating scientific arguments we must check if they are logical. </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6" name="Are the arguments based on examination of evidence that has been carefully scrutinized?…"/>
          <p:cNvSpPr txBox="1">
            <a:spLocks noGrp="1"/>
          </p:cNvSpPr>
          <p:nvPr>
            <p:ph type="body" idx="1"/>
          </p:nvPr>
        </p:nvSpPr>
        <p:spPr>
          <a:prstGeom prst="rect">
            <a:avLst/>
          </a:prstGeom>
        </p:spPr>
        <p:txBody>
          <a:bodyPr/>
          <a:lstStyle/>
          <a:p>
            <a:r>
              <a:t>Are the arguments based on examination of evidence that has been carefully scrutinized?</a:t>
            </a:r>
          </a:p>
          <a:p>
            <a:r>
              <a:t>Creationism does not need bad arguments for its support.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 name="Even if Darwin was reading the Bible, Lady Hope never says that Darwin renounced evolution or became a Christian.…"/>
          <p:cNvSpPr txBox="1">
            <a:spLocks noGrp="1"/>
          </p:cNvSpPr>
          <p:nvPr>
            <p:ph type="body" idx="1"/>
          </p:nvPr>
        </p:nvSpPr>
        <p:spPr>
          <a:prstGeom prst="rect">
            <a:avLst/>
          </a:prstGeom>
        </p:spPr>
        <p:txBody>
          <a:bodyPr/>
          <a:lstStyle/>
          <a:p>
            <a:pPr marL="457200" indent="-457200" defTabSz="525779">
              <a:spcBef>
                <a:spcPts val="3700"/>
              </a:spcBef>
              <a:defRPr sz="3420"/>
            </a:pPr>
            <a:r>
              <a:t>Even if Darwin was reading the Bible, Lady Hope never says that Darwin renounced evolution or became a Christian.</a:t>
            </a:r>
          </a:p>
          <a:p>
            <a:pPr marL="457200" indent="-457200" defTabSz="525779">
              <a:spcBef>
                <a:spcPts val="3700"/>
              </a:spcBef>
              <a:defRPr sz="3420"/>
            </a:pPr>
            <a:r>
              <a:t>His children explicitly denied that possibility.</a:t>
            </a:r>
          </a:p>
          <a:p>
            <a:pPr marL="457200" indent="-457200" defTabSz="525779">
              <a:spcBef>
                <a:spcPts val="3700"/>
              </a:spcBef>
              <a:defRPr sz="3420"/>
            </a:pPr>
            <a:r>
              <a:t>In a letter to James Howe, Darwin’s son Francis wrote in 1915: “He [Darwin] could not have become openly and enthusiastically Christian without the knowledge of his family, and no such change occurred.”</a:t>
            </a:r>
          </a:p>
          <a:p>
            <a:pPr marL="457200" indent="-457200" defTabSz="525779">
              <a:spcBef>
                <a:spcPts val="3700"/>
              </a:spcBef>
              <a:defRPr sz="3420"/>
            </a:pPr>
            <a:r>
              <a:t>Francis accused lady Hope of falsehood, an accusation to which she never replied.</a:t>
            </a:r>
          </a:p>
          <a:p>
            <a:pPr marL="457200" indent="-457200" defTabSz="525779">
              <a:spcBef>
                <a:spcPts val="3700"/>
              </a:spcBef>
              <a:defRPr sz="3420"/>
            </a:pPr>
            <a:r>
              <a:t>Darwin’s daughter Henrietta, who was present at his deathbed, said in 1922 that Darwin “never recanted any of his scientific views, either then or earlier.”</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 name="Distinguish between the Creation story in the Bible and Creation models.…"/>
          <p:cNvSpPr txBox="1">
            <a:spLocks noGrp="1"/>
          </p:cNvSpPr>
          <p:nvPr>
            <p:ph type="body" idx="1"/>
          </p:nvPr>
        </p:nvSpPr>
        <p:spPr>
          <a:prstGeom prst="rect">
            <a:avLst/>
          </a:prstGeom>
        </p:spPr>
        <p:txBody>
          <a:bodyPr>
            <a:normAutofit lnSpcReduction="10000"/>
          </a:bodyPr>
          <a:lstStyle/>
          <a:p>
            <a:pPr marL="406400" indent="-406400" defTabSz="467359">
              <a:spcBef>
                <a:spcPts val="3300"/>
              </a:spcBef>
              <a:defRPr sz="3040"/>
            </a:pPr>
            <a:r>
              <a:t>Distinguish between the Creation </a:t>
            </a:r>
            <a:r>
              <a:rPr i="1"/>
              <a:t>story</a:t>
            </a:r>
            <a:r>
              <a:t> in the Bible and Creation </a:t>
            </a:r>
            <a:r>
              <a:rPr i="1"/>
              <a:t>models.</a:t>
            </a:r>
          </a:p>
          <a:p>
            <a:pPr marL="812800" lvl="1" indent="-406400" defTabSz="467359">
              <a:spcBef>
                <a:spcPts val="3300"/>
              </a:spcBef>
              <a:defRPr sz="3040"/>
            </a:pPr>
            <a:r>
              <a:t>The Creation story is God’s revelation and it is accepted by faith.</a:t>
            </a:r>
          </a:p>
          <a:p>
            <a:pPr marL="812800" lvl="1" indent="-406400" defTabSz="467359">
              <a:spcBef>
                <a:spcPts val="3300"/>
              </a:spcBef>
              <a:defRPr sz="3040"/>
            </a:pPr>
            <a:r>
              <a:t>We find abundant scientific support of the belief in a Creator God who created the universe and life on Earth.</a:t>
            </a:r>
          </a:p>
          <a:p>
            <a:pPr marL="812800" lvl="1" indent="-406400" defTabSz="467359">
              <a:spcBef>
                <a:spcPts val="3300"/>
              </a:spcBef>
              <a:defRPr sz="3040"/>
            </a:pPr>
            <a:r>
              <a:t>We also believe that there was a universal Flood that changed the face of the Earth and ecosystems.</a:t>
            </a:r>
          </a:p>
          <a:p>
            <a:pPr marL="812800" lvl="1" indent="-406400" defTabSz="467359">
              <a:spcBef>
                <a:spcPts val="3300"/>
              </a:spcBef>
              <a:defRPr sz="3040"/>
            </a:pPr>
            <a:r>
              <a:t>The (scientific) models or hypothesis we construct based on evidence may be able to explain some aspects of Creation and the Flood, but may not be right.</a:t>
            </a:r>
          </a:p>
          <a:p>
            <a:pPr marL="1219200" lvl="2" indent="-406400" defTabSz="467359">
              <a:spcBef>
                <a:spcPts val="3300"/>
              </a:spcBef>
              <a:defRPr sz="3040"/>
            </a:pPr>
            <a:r>
              <a:t>Our models are not infallible</a:t>
            </a:r>
          </a:p>
          <a:p>
            <a:pPr marL="1219200" lvl="2" indent="-406400" defTabSz="467359">
              <a:spcBef>
                <a:spcPts val="3300"/>
              </a:spcBef>
              <a:defRPr sz="3040"/>
            </a:pPr>
            <a:r>
              <a:t>Our models are not necessarily inspired, as the Word of God is.</a:t>
            </a: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0" name="Positive Evidence that Supports Creation and the Flood"/>
          <p:cNvSpPr txBox="1">
            <a:spLocks noGrp="1"/>
          </p:cNvSpPr>
          <p:nvPr>
            <p:ph type="title"/>
          </p:nvPr>
        </p:nvSpPr>
        <p:spPr>
          <a:prstGeom prst="rect">
            <a:avLst/>
          </a:prstGeom>
        </p:spPr>
        <p:txBody>
          <a:bodyPr/>
          <a:lstStyle>
            <a:lvl1pPr defTabSz="560831">
              <a:defRPr sz="6144" spc="-122"/>
            </a:lvl1pPr>
          </a:lstStyle>
          <a:p>
            <a:r>
              <a:t>Positive Evidence that Supports Creation and the Flood</a:t>
            </a:r>
          </a:p>
        </p:txBody>
      </p:sp>
      <p:sp>
        <p:nvSpPr>
          <p:cNvPr id="361" name="Design in the universe…"/>
          <p:cNvSpPr txBox="1">
            <a:spLocks noGrp="1"/>
          </p:cNvSpPr>
          <p:nvPr>
            <p:ph type="body" idx="1"/>
          </p:nvPr>
        </p:nvSpPr>
        <p:spPr>
          <a:prstGeom prst="rect">
            <a:avLst/>
          </a:prstGeom>
        </p:spPr>
        <p:txBody>
          <a:bodyPr>
            <a:normAutofit fontScale="92500" lnSpcReduction="20000"/>
          </a:bodyPr>
          <a:lstStyle/>
          <a:p>
            <a:pPr marL="416559" indent="-416559" defTabSz="479044">
              <a:spcBef>
                <a:spcPts val="3400"/>
              </a:spcBef>
              <a:defRPr sz="3116" b="1"/>
            </a:pPr>
            <a:r>
              <a:t>Design in the universe</a:t>
            </a:r>
          </a:p>
          <a:p>
            <a:pPr marL="833119" lvl="1" indent="-416559" defTabSz="479044">
              <a:spcBef>
                <a:spcPts val="3400"/>
              </a:spcBef>
              <a:defRPr sz="3116"/>
            </a:pPr>
            <a:r>
              <a:t>Physics and contemporary cosmology offer clues that the universe is especially subjected to the possibility of life.</a:t>
            </a:r>
          </a:p>
          <a:p>
            <a:pPr marL="833119" lvl="1" indent="-416559" defTabSz="479044">
              <a:spcBef>
                <a:spcPts val="3400"/>
              </a:spcBef>
              <a:defRPr sz="3116"/>
            </a:pPr>
            <a:r>
              <a:t>“Physicists have encountered signals that the universe is tuned for life and consciousness.” (Sharon Begley, Newsweek, July 20, 1998)</a:t>
            </a:r>
          </a:p>
          <a:p>
            <a:pPr marL="833119" lvl="1" indent="-416559" defTabSz="479044">
              <a:spcBef>
                <a:spcPts val="3400"/>
              </a:spcBef>
              <a:defRPr sz="3116"/>
            </a:pPr>
            <a:r>
              <a:t>Scientists have determined that there are over 100 parameters of chemistry and physics (physical constants) that must be finely adjusted in order for life to exist (Barrow and Tipler 1988).</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3" name="Design and irreducible complexity in nature…"/>
          <p:cNvSpPr txBox="1">
            <a:spLocks noGrp="1"/>
          </p:cNvSpPr>
          <p:nvPr>
            <p:ph type="body" idx="1"/>
          </p:nvPr>
        </p:nvSpPr>
        <p:spPr>
          <a:prstGeom prst="rect">
            <a:avLst/>
          </a:prstGeom>
        </p:spPr>
        <p:txBody>
          <a:bodyPr/>
          <a:lstStyle/>
          <a:p>
            <a:pPr>
              <a:defRPr b="1"/>
            </a:pPr>
            <a:r>
              <a:t>Design and irreducible complexity in nature</a:t>
            </a:r>
          </a:p>
          <a:p>
            <a:pPr lvl="1"/>
            <a:r>
              <a:t>At the molecular level (DNA, proteins, enzymes)</a:t>
            </a:r>
          </a:p>
          <a:p>
            <a:pPr lvl="1"/>
            <a:r>
              <a:t>At the organ level (reproductive organs, eyes, brain, etc.)</a:t>
            </a:r>
          </a:p>
          <a:p>
            <a:pPr lvl="1"/>
            <a:r>
              <a:t>At the ecological level (stability of ecosystems, reefs, lakes, rivers, coasts, etc.)</a:t>
            </a:r>
          </a:p>
          <a:p>
            <a:pPr lvl="1"/>
            <a:r>
              <a:t>Behavior (migratory birds, social insects behavior, survival strategies, pollination strategies, etc.)</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5" name="Human consciousness and the mind…"/>
          <p:cNvSpPr txBox="1">
            <a:spLocks noGrp="1"/>
          </p:cNvSpPr>
          <p:nvPr>
            <p:ph type="body" idx="1"/>
          </p:nvPr>
        </p:nvSpPr>
        <p:spPr>
          <a:prstGeom prst="rect">
            <a:avLst/>
          </a:prstGeom>
        </p:spPr>
        <p:txBody>
          <a:bodyPr/>
          <a:lstStyle/>
          <a:p>
            <a:pPr>
              <a:defRPr b="1"/>
            </a:pPr>
            <a:r>
              <a:t>Human consciousness and the mind</a:t>
            </a:r>
          </a:p>
          <a:p>
            <a:pPr lvl="1"/>
            <a:r>
              <a:t>Molecules don’t have the capacity to develop consciousness.</a:t>
            </a:r>
          </a:p>
          <a:p>
            <a:pPr lvl="1"/>
            <a:r>
              <a:t>Personal awareness</a:t>
            </a:r>
          </a:p>
          <a:p>
            <a:pPr lvl="1"/>
            <a:r>
              <a:t>Why do we have a conscious instead of nothing?</a:t>
            </a: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7" name="Morality…"/>
          <p:cNvSpPr txBox="1">
            <a:spLocks noGrp="1"/>
          </p:cNvSpPr>
          <p:nvPr>
            <p:ph type="body" idx="1"/>
          </p:nvPr>
        </p:nvSpPr>
        <p:spPr>
          <a:prstGeom prst="rect">
            <a:avLst/>
          </a:prstGeom>
        </p:spPr>
        <p:txBody>
          <a:bodyPr/>
          <a:lstStyle/>
          <a:p>
            <a:pPr>
              <a:defRPr b="1"/>
            </a:pPr>
            <a:r>
              <a:t>Morality</a:t>
            </a:r>
          </a:p>
          <a:p>
            <a:pPr lvl="1"/>
            <a:r>
              <a:t>Molecules don’t distinguish right from wrong.</a:t>
            </a:r>
          </a:p>
          <a:p>
            <a:pPr lvl="1"/>
            <a:r>
              <a:t>Evolution theory proposes contradictory scenarios for the rise moral behaviors.</a:t>
            </a:r>
          </a:p>
          <a:p>
            <a:pPr lvl="1"/>
            <a:r>
              <a:t>The existence of an universal moral code points out to a universal Judge and Ruler.</a:t>
            </a: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9" name="Behavior…"/>
          <p:cNvSpPr txBox="1">
            <a:spLocks noGrp="1"/>
          </p:cNvSpPr>
          <p:nvPr>
            <p:ph type="body" idx="1"/>
          </p:nvPr>
        </p:nvSpPr>
        <p:spPr>
          <a:prstGeom prst="rect">
            <a:avLst/>
          </a:prstGeom>
        </p:spPr>
        <p:txBody>
          <a:bodyPr/>
          <a:lstStyle>
            <a:lvl1pPr>
              <a:defRPr b="1"/>
            </a:lvl1pPr>
          </a:lstStyle>
          <a:p>
            <a:r>
              <a:t>Behavior</a:t>
            </a:r>
          </a:p>
          <a:p>
            <a:pPr lvl="1"/>
            <a:r>
              <a:t>Behavior and attitudes of love, kindness, altruism, etc. point out to a Intelligent Designer </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1" name="Geology, Paleontology…"/>
          <p:cNvSpPr txBox="1">
            <a:spLocks noGrp="1"/>
          </p:cNvSpPr>
          <p:nvPr>
            <p:ph type="body" idx="1"/>
          </p:nvPr>
        </p:nvSpPr>
        <p:spPr>
          <a:prstGeom prst="rect">
            <a:avLst/>
          </a:prstGeom>
        </p:spPr>
        <p:txBody>
          <a:bodyPr/>
          <a:lstStyle/>
          <a:p>
            <a:pPr marL="462280" indent="-462280" defTabSz="531622">
              <a:spcBef>
                <a:spcPts val="3800"/>
              </a:spcBef>
              <a:defRPr sz="3458"/>
            </a:pPr>
            <a:r>
              <a:t>Geology, Paleontology</a:t>
            </a:r>
          </a:p>
          <a:p>
            <a:pPr marL="924560" lvl="1" indent="-462280" defTabSz="531622">
              <a:spcBef>
                <a:spcPts val="3800"/>
              </a:spcBef>
              <a:defRPr sz="3458"/>
            </a:pPr>
            <a:r>
              <a:t>Occurrence of fossils in the sedimentary layers </a:t>
            </a:r>
          </a:p>
          <a:p>
            <a:pPr marL="924560" lvl="1" indent="-462280" defTabSz="531622">
              <a:spcBef>
                <a:spcPts val="3800"/>
              </a:spcBef>
              <a:defRPr sz="3458"/>
            </a:pPr>
            <a:r>
              <a:t>Occurrence of soft tissue preserved in fossils allegedly millions of years old</a:t>
            </a:r>
          </a:p>
          <a:p>
            <a:pPr marL="924560" lvl="1" indent="-462280" defTabSz="531622">
              <a:spcBef>
                <a:spcPts val="3800"/>
              </a:spcBef>
              <a:defRPr sz="3458"/>
            </a:pPr>
            <a:r>
              <a:t>Paracomformities</a:t>
            </a:r>
          </a:p>
          <a:p>
            <a:pPr marL="924560" lvl="1" indent="-462280" defTabSz="531622">
              <a:spcBef>
                <a:spcPts val="3800"/>
              </a:spcBef>
              <a:defRPr sz="3458"/>
            </a:pPr>
            <a:r>
              <a:t>Catastrophic deposition</a:t>
            </a:r>
          </a:p>
          <a:p>
            <a:pPr marL="924560" lvl="1" indent="-462280" defTabSz="531622">
              <a:spcBef>
                <a:spcPts val="3800"/>
              </a:spcBef>
              <a:defRPr sz="3458"/>
            </a:pPr>
            <a:r>
              <a:t>Mass mortality and burial</a:t>
            </a:r>
          </a:p>
          <a:p>
            <a:pPr marL="924560" lvl="1" indent="-462280" defTabSz="531622">
              <a:spcBef>
                <a:spcPts val="3800"/>
              </a:spcBef>
              <a:defRPr sz="3458"/>
            </a:pPr>
            <a:r>
              <a:t>Lack of transitional fossils</a:t>
            </a:r>
          </a:p>
          <a:p>
            <a:pPr marL="924560" lvl="1" indent="-462280" defTabSz="531622">
              <a:spcBef>
                <a:spcPts val="3800"/>
              </a:spcBef>
              <a:defRPr sz="3458"/>
            </a:pPr>
            <a:r>
              <a:t>The Cambrian explosion</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ources and References"/>
          <p:cNvSpPr txBox="1">
            <a:spLocks noGrp="1"/>
          </p:cNvSpPr>
          <p:nvPr>
            <p:ph type="title"/>
          </p:nvPr>
        </p:nvSpPr>
        <p:spPr>
          <a:prstGeom prst="rect">
            <a:avLst/>
          </a:prstGeom>
        </p:spPr>
        <p:txBody>
          <a:bodyPr/>
          <a:lstStyle/>
          <a:p>
            <a:r>
              <a:t>Sources and References</a:t>
            </a:r>
          </a:p>
        </p:txBody>
      </p:sp>
      <p:sp>
        <p:nvSpPr>
          <p:cNvPr id="374" name="Chadwick, A. V. 1987. Of dinosaurs and men. Origins 14(1):33-40.…"/>
          <p:cNvSpPr txBox="1">
            <a:spLocks noGrp="1"/>
          </p:cNvSpPr>
          <p:nvPr>
            <p:ph type="body" idx="1"/>
          </p:nvPr>
        </p:nvSpPr>
        <p:spPr>
          <a:prstGeom prst="rect">
            <a:avLst/>
          </a:prstGeom>
        </p:spPr>
        <p:txBody>
          <a:bodyPr>
            <a:normAutofit fontScale="92500" lnSpcReduction="10000"/>
          </a:bodyPr>
          <a:lstStyle/>
          <a:p>
            <a:pPr marL="269239" indent="-269239" defTabSz="309625">
              <a:spcBef>
                <a:spcPts val="2200"/>
              </a:spcBef>
              <a:defRPr sz="2014"/>
            </a:pPr>
            <a:r>
              <a:t>Chadwick, A. V. 1987. Of dinosaurs and men. Origins 14(1):33-40.</a:t>
            </a:r>
          </a:p>
          <a:p>
            <a:pPr marL="269239" indent="-269239" defTabSz="309625">
              <a:spcBef>
                <a:spcPts val="2200"/>
              </a:spcBef>
              <a:defRPr sz="2014"/>
            </a:pPr>
            <a:r>
              <a:t>González, S., D. Huddart, M. R. Bennett, and A. González-Huesca. 2006. Human footprints in Central Mexico older than 40,000 years. Quaternary Science Reviews 25(3–4):201-222.</a:t>
            </a:r>
          </a:p>
          <a:p>
            <a:pPr marL="269239" indent="-269239" defTabSz="309625">
              <a:spcBef>
                <a:spcPts val="2200"/>
              </a:spcBef>
              <a:defRPr sz="2014"/>
            </a:pPr>
            <a:r>
              <a:t>Kuban, G. 1995-2010.On the heels of dinosaurs. http://www.talkorigins.org/faqs/paluxy/onheel.html.</a:t>
            </a:r>
          </a:p>
          <a:p>
            <a:pPr marL="269239" indent="-269239" defTabSz="309625">
              <a:spcBef>
                <a:spcPts val="2200"/>
              </a:spcBef>
              <a:defRPr sz="2014"/>
            </a:pPr>
            <a:r>
              <a:t>Morris, John D. 1980. Tracking Those Incredible Dinosaurs (and the People Who Knew Them)., San Diego, Creation-Life Publishers.</a:t>
            </a:r>
          </a:p>
          <a:p>
            <a:pPr marL="269239" indent="-269239" defTabSz="309625">
              <a:spcBef>
                <a:spcPts val="2200"/>
              </a:spcBef>
              <a:defRPr sz="2014"/>
            </a:pPr>
            <a:r>
              <a:t>Ozansoy, F. 1969. Pleistocene fossil human footprints in Turkey. Maden Tetkik Arama Enst: Bulletin of the Mineral Research and Exploration Institute of Turkey 72:146-150.</a:t>
            </a:r>
          </a:p>
          <a:p>
            <a:pPr marL="269239" indent="-269239" defTabSz="309625">
              <a:spcBef>
                <a:spcPts val="2200"/>
              </a:spcBef>
              <a:defRPr sz="2014"/>
            </a:pPr>
            <a:r>
              <a:t>Roberts, D., and L. R. Berger. 1997. Last interglacial (c. 117 kyr) human footprints from South Africa. S Afr J Sci. 93(8).</a:t>
            </a:r>
          </a:p>
          <a:p>
            <a:pPr marL="269239" indent="-269239" defTabSz="309625">
              <a:spcBef>
                <a:spcPts val="2200"/>
              </a:spcBef>
              <a:defRPr sz="2014"/>
            </a:pPr>
            <a:r>
              <a:t>Webb, S., M. L. Cupper, and R. Robins. 2006. Pleistocene human footprints from the Willandra Lakes, southeastern Australia. Journal of Human Evolution 50(4):405-413.</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 name="Earth’s Axis was Vertical Before the Flood"/>
          <p:cNvSpPr txBox="1">
            <a:spLocks noGrp="1"/>
          </p:cNvSpPr>
          <p:nvPr>
            <p:ph type="title"/>
          </p:nvPr>
        </p:nvSpPr>
        <p:spPr>
          <a:prstGeom prst="rect">
            <a:avLst/>
          </a:prstGeom>
        </p:spPr>
        <p:txBody>
          <a:bodyPr/>
          <a:lstStyle>
            <a:lvl1pPr defTabSz="560831">
              <a:defRPr sz="6144" spc="-122"/>
            </a:lvl1pPr>
          </a:lstStyle>
          <a:p>
            <a:r>
              <a:t>Earth’s Axis was Vertical Before the Flood</a:t>
            </a:r>
          </a:p>
        </p:txBody>
      </p:sp>
      <p:sp>
        <p:nvSpPr>
          <p:cNvPr id="152" name="The axis of planet earth is inclined 23.5 degrees.…"/>
          <p:cNvSpPr txBox="1">
            <a:spLocks noGrp="1"/>
          </p:cNvSpPr>
          <p:nvPr>
            <p:ph type="body" idx="1"/>
          </p:nvPr>
        </p:nvSpPr>
        <p:spPr>
          <a:prstGeom prst="rect">
            <a:avLst/>
          </a:prstGeom>
        </p:spPr>
        <p:txBody>
          <a:bodyPr/>
          <a:lstStyle/>
          <a:p>
            <a:r>
              <a:t>The axis of planet earth is inclined 23.5 degrees.</a:t>
            </a:r>
          </a:p>
          <a:p>
            <a:r>
              <a:t>The tilt causes the seasons.</a:t>
            </a:r>
          </a:p>
          <a:p>
            <a:r>
              <a:t>Some creationists suggest that it wasn’t so after Creation and before the Flood: the Earth’s axis must have been vertical.</a:t>
            </a:r>
          </a:p>
          <a:p>
            <a:r>
              <a:t>They say that the vertical axis caused the weather in pre-Flood times to be uniform throughout the planet.</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Ion</Template>
  <TotalTime>75</TotalTime>
  <Words>5318</Words>
  <Application>Microsoft Office PowerPoint</Application>
  <PresentationFormat>Custom</PresentationFormat>
  <Paragraphs>350</Paragraphs>
  <Slides>87</Slides>
  <Notes>4</Notes>
  <HiddenSlides>50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87</vt:i4>
      </vt:variant>
    </vt:vector>
  </HeadingPairs>
  <TitlesOfParts>
    <vt:vector size="94" baseType="lpstr">
      <vt:lpstr>Adobe Hebrew Regular</vt:lpstr>
      <vt:lpstr>Arial</vt:lpstr>
      <vt:lpstr>Century Gothic</vt:lpstr>
      <vt:lpstr>Helvetica</vt:lpstr>
      <vt:lpstr>Helvetica Neue</vt:lpstr>
      <vt:lpstr>Wingdings 3</vt:lpstr>
      <vt:lpstr>Ion</vt:lpstr>
      <vt:lpstr>Arguments Creationists Should Not Use</vt:lpstr>
      <vt:lpstr>Do Not Use Bad Arguments</vt:lpstr>
      <vt:lpstr>Thou Shall Not Use Bad Arguments</vt:lpstr>
      <vt:lpstr>1) Darwin Recanted from his Ideas</vt:lpstr>
      <vt:lpstr>PowerPoint Presentation</vt:lpstr>
      <vt:lpstr>PowerPoint Presentation</vt:lpstr>
      <vt:lpstr>PowerPoint Presentation</vt:lpstr>
      <vt:lpstr>PowerPoint Presentation</vt:lpstr>
      <vt:lpstr>Earth’s Axis was Vertical Before the Flood</vt:lpstr>
      <vt:lpstr>PowerPoint Presentation</vt:lpstr>
      <vt:lpstr>PowerPoint Presentation</vt:lpstr>
      <vt:lpstr>Earth’s Division in the Days of Peleg Refers to Splitting of the Continents</vt:lpstr>
      <vt:lpstr>PowerPoint Presentation</vt:lpstr>
      <vt:lpstr>PowerPoint Presentation</vt:lpstr>
      <vt:lpstr>PowerPoint Presentation</vt:lpstr>
      <vt:lpstr>Giant Human Skeletons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Ancient Human Footprints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Humans and Dinosaurs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Ica Stones</vt:lpstr>
      <vt:lpstr>PowerPoint Presentation</vt:lpstr>
      <vt:lpstr>PowerPoint Presentation</vt:lpstr>
      <vt:lpstr>PowerPoint Presentation</vt:lpstr>
      <vt:lpstr>Noah’s 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be Honest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Guide to Selection of Good Arguments</vt:lpstr>
      <vt:lpstr>PowerPoint Presentation</vt:lpstr>
      <vt:lpstr>PowerPoint Presentation</vt:lpstr>
      <vt:lpstr>PowerPoint Presentation</vt:lpstr>
      <vt:lpstr>PowerPoint Presentation</vt:lpstr>
      <vt:lpstr>Positive Evidence that Supports Creation and the Flood</vt:lpstr>
      <vt:lpstr>PowerPoint Presentation</vt:lpstr>
      <vt:lpstr>PowerPoint Presentation</vt:lpstr>
      <vt:lpstr>PowerPoint Presentation</vt:lpstr>
      <vt:lpstr>PowerPoint Presentation</vt:lpstr>
      <vt:lpstr>PowerPoint Presentation</vt:lpstr>
      <vt:lpstr>Sources and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Arguments Creationists Should Not Use</dc:title>
  <dc:creator>Phillips, Suzanne (LLU)</dc:creator>
  <cp:lastModifiedBy>Phillips, Suzanne (LLU)</cp:lastModifiedBy>
  <cp:revision>7</cp:revision>
  <dcterms:modified xsi:type="dcterms:W3CDTF">2023-06-26T20:09:11Z</dcterms:modified>
</cp:coreProperties>
</file>