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56" r:id="rId2"/>
    <p:sldId id="487" r:id="rId3"/>
    <p:sldId id="537" r:id="rId4"/>
    <p:sldId id="538" r:id="rId5"/>
    <p:sldId id="515" r:id="rId6"/>
    <p:sldId id="516" r:id="rId7"/>
    <p:sldId id="517" r:id="rId8"/>
    <p:sldId id="518" r:id="rId9"/>
    <p:sldId id="521" r:id="rId10"/>
    <p:sldId id="523" r:id="rId11"/>
    <p:sldId id="524" r:id="rId12"/>
    <p:sldId id="525" r:id="rId13"/>
    <p:sldId id="526" r:id="rId14"/>
    <p:sldId id="528" r:id="rId15"/>
    <p:sldId id="529" r:id="rId16"/>
    <p:sldId id="530" r:id="rId17"/>
    <p:sldId id="531" r:id="rId18"/>
    <p:sldId id="532" r:id="rId19"/>
    <p:sldId id="533" r:id="rId20"/>
    <p:sldId id="534" r:id="rId21"/>
    <p:sldId id="535" r:id="rId22"/>
    <p:sldId id="539" r:id="rId23"/>
    <p:sldId id="25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34"/>
    <p:restoredTop sz="92653"/>
  </p:normalViewPr>
  <p:slideViewPr>
    <p:cSldViewPr snapToGrid="0" snapToObjects="1">
      <p:cViewPr varScale="1">
        <p:scale>
          <a:sx n="108" d="100"/>
          <a:sy n="108" d="100"/>
        </p:scale>
        <p:origin x="200" y="40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B60835-0CDA-7F40-B535-37DCB828912F}" type="datetimeFigureOut">
              <a:rPr lang="en-US" smtClean="0"/>
              <a:t>7/9/23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B37252-49E4-E445-89C6-30210E9BA7F5}" type="slidenum">
              <a:rPr lang="en-US" smtClean="0"/>
              <a:t>‹#›</a:t>
            </a:fld>
            <a:endParaRPr lang="en-US" dirty="0"/>
          </a:p>
        </p:txBody>
      </p:sp>
    </p:spTree>
    <p:extLst>
      <p:ext uri="{BB962C8B-B14F-4D97-AF65-F5344CB8AC3E}">
        <p14:creationId xmlns:p14="http://schemas.microsoft.com/office/powerpoint/2010/main" val="1118088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B37252-49E4-E445-89C6-30210E9BA7F5}" type="slidenum">
              <a:rPr lang="en-US" smtClean="0"/>
              <a:t>7</a:t>
            </a:fld>
            <a:endParaRPr lang="en-US" dirty="0"/>
          </a:p>
        </p:txBody>
      </p:sp>
    </p:spTree>
    <p:extLst>
      <p:ext uri="{BB962C8B-B14F-4D97-AF65-F5344CB8AC3E}">
        <p14:creationId xmlns:p14="http://schemas.microsoft.com/office/powerpoint/2010/main" val="4263249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revised April 2018</a:t>
            </a:r>
          </a:p>
          <a:p>
            <a:endParaRPr lang="en-US" dirty="0"/>
          </a:p>
        </p:txBody>
      </p:sp>
      <p:sp>
        <p:nvSpPr>
          <p:cNvPr id="4" name="Slide Number Placeholder 3"/>
          <p:cNvSpPr>
            <a:spLocks noGrp="1"/>
          </p:cNvSpPr>
          <p:nvPr>
            <p:ph type="sldNum" sz="quarter" idx="5"/>
          </p:nvPr>
        </p:nvSpPr>
        <p:spPr/>
        <p:txBody>
          <a:bodyPr/>
          <a:lstStyle/>
          <a:p>
            <a:fld id="{76B37252-49E4-E445-89C6-30210E9BA7F5}" type="slidenum">
              <a:rPr lang="en-US" smtClean="0"/>
              <a:t>14</a:t>
            </a:fld>
            <a:endParaRPr lang="en-US" dirty="0"/>
          </a:p>
        </p:txBody>
      </p:sp>
    </p:spTree>
    <p:extLst>
      <p:ext uri="{BB962C8B-B14F-4D97-AF65-F5344CB8AC3E}">
        <p14:creationId xmlns:p14="http://schemas.microsoft.com/office/powerpoint/2010/main" val="1411112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revised April 2018</a:t>
            </a:r>
          </a:p>
          <a:p>
            <a:endParaRPr lang="en-US" dirty="0"/>
          </a:p>
        </p:txBody>
      </p:sp>
      <p:sp>
        <p:nvSpPr>
          <p:cNvPr id="4" name="Slide Number Placeholder 3"/>
          <p:cNvSpPr>
            <a:spLocks noGrp="1"/>
          </p:cNvSpPr>
          <p:nvPr>
            <p:ph type="sldNum" sz="quarter" idx="5"/>
          </p:nvPr>
        </p:nvSpPr>
        <p:spPr/>
        <p:txBody>
          <a:bodyPr/>
          <a:lstStyle/>
          <a:p>
            <a:fld id="{76B37252-49E4-E445-89C6-30210E9BA7F5}" type="slidenum">
              <a:rPr lang="en-US" smtClean="0"/>
              <a:t>19</a:t>
            </a:fld>
            <a:endParaRPr lang="en-US" dirty="0"/>
          </a:p>
        </p:txBody>
      </p:sp>
    </p:spTree>
    <p:extLst>
      <p:ext uri="{BB962C8B-B14F-4D97-AF65-F5344CB8AC3E}">
        <p14:creationId xmlns:p14="http://schemas.microsoft.com/office/powerpoint/2010/main" val="554549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Answers:  1. Research, Theology and Communication grants. 2. the doctrine of creation, Origins, Biblical flood. 3. Up to 6 pages. 4.  March 1 and September 1. 5. PI, authorized official. 6. Secretary of FSC, Dr. Ronny Nalin. Bonus: </a:t>
            </a:r>
            <a:r>
              <a:rPr lang="en-US" dirty="0" err="1"/>
              <a:t>rnalin@llu.edu</a:t>
            </a:r>
            <a:endParaRPr lang="en-US" dirty="0"/>
          </a:p>
        </p:txBody>
      </p:sp>
      <p:sp>
        <p:nvSpPr>
          <p:cNvPr id="4" name="Slide Number Placeholder 3"/>
          <p:cNvSpPr>
            <a:spLocks noGrp="1"/>
          </p:cNvSpPr>
          <p:nvPr>
            <p:ph type="sldNum" sz="quarter" idx="5"/>
          </p:nvPr>
        </p:nvSpPr>
        <p:spPr/>
        <p:txBody>
          <a:bodyPr/>
          <a:lstStyle/>
          <a:p>
            <a:fld id="{76B37252-49E4-E445-89C6-30210E9BA7F5}" type="slidenum">
              <a:rPr lang="en-US" smtClean="0"/>
              <a:t>22</a:t>
            </a:fld>
            <a:endParaRPr lang="en-US" dirty="0"/>
          </a:p>
        </p:txBody>
      </p:sp>
    </p:spTree>
    <p:extLst>
      <p:ext uri="{BB962C8B-B14F-4D97-AF65-F5344CB8AC3E}">
        <p14:creationId xmlns:p14="http://schemas.microsoft.com/office/powerpoint/2010/main" val="3244316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F34D8-03E7-054E-8651-4C47E64E5A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7BC2FE-1BF2-9C4B-8074-B0AFA19870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004450-6676-7B46-AFA6-3DDB38096413}"/>
              </a:ext>
            </a:extLst>
          </p:cNvPr>
          <p:cNvSpPr>
            <a:spLocks noGrp="1"/>
          </p:cNvSpPr>
          <p:nvPr>
            <p:ph type="dt" sz="half" idx="10"/>
          </p:nvPr>
        </p:nvSpPr>
        <p:spPr/>
        <p:txBody>
          <a:bodyPr/>
          <a:lstStyle/>
          <a:p>
            <a:fld id="{BF17DFC0-64A3-CF47-AD13-C1480FD08401}" type="datetimeFigureOut">
              <a:rPr lang="en-US" smtClean="0"/>
              <a:t>7/9/23</a:t>
            </a:fld>
            <a:endParaRPr lang="en-US" dirty="0"/>
          </a:p>
        </p:txBody>
      </p:sp>
      <p:sp>
        <p:nvSpPr>
          <p:cNvPr id="5" name="Footer Placeholder 4">
            <a:extLst>
              <a:ext uri="{FF2B5EF4-FFF2-40B4-BE49-F238E27FC236}">
                <a16:creationId xmlns:a16="http://schemas.microsoft.com/office/drawing/2014/main" id="{B36B9267-3A94-BB4C-A89D-A1C3C224E96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43C20F-E6CB-5C43-8DA4-1942506BF17B}"/>
              </a:ext>
            </a:extLst>
          </p:cNvPr>
          <p:cNvSpPr>
            <a:spLocks noGrp="1"/>
          </p:cNvSpPr>
          <p:nvPr>
            <p:ph type="sldNum" sz="quarter" idx="12"/>
          </p:nvPr>
        </p:nvSpPr>
        <p:spPr/>
        <p:txBody>
          <a:bodyPr/>
          <a:lstStyle/>
          <a:p>
            <a:fld id="{BF47AD83-BC34-AB4F-855F-C2D3CB162613}" type="slidenum">
              <a:rPr lang="en-US" smtClean="0"/>
              <a:t>‹#›</a:t>
            </a:fld>
            <a:endParaRPr lang="en-US" dirty="0"/>
          </a:p>
        </p:txBody>
      </p:sp>
    </p:spTree>
    <p:extLst>
      <p:ext uri="{BB962C8B-B14F-4D97-AF65-F5344CB8AC3E}">
        <p14:creationId xmlns:p14="http://schemas.microsoft.com/office/powerpoint/2010/main" val="2120153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EF2BD-3219-454E-8A11-667BBDF338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57B692-95A3-D440-9A2B-CC0B010EDEE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54F372-B02F-BE45-900F-A4F0828F89F3}"/>
              </a:ext>
            </a:extLst>
          </p:cNvPr>
          <p:cNvSpPr>
            <a:spLocks noGrp="1"/>
          </p:cNvSpPr>
          <p:nvPr>
            <p:ph type="dt" sz="half" idx="10"/>
          </p:nvPr>
        </p:nvSpPr>
        <p:spPr/>
        <p:txBody>
          <a:bodyPr/>
          <a:lstStyle/>
          <a:p>
            <a:fld id="{BF17DFC0-64A3-CF47-AD13-C1480FD08401}" type="datetimeFigureOut">
              <a:rPr lang="en-US" smtClean="0"/>
              <a:t>7/9/23</a:t>
            </a:fld>
            <a:endParaRPr lang="en-US" dirty="0"/>
          </a:p>
        </p:txBody>
      </p:sp>
      <p:sp>
        <p:nvSpPr>
          <p:cNvPr id="5" name="Footer Placeholder 4">
            <a:extLst>
              <a:ext uri="{FF2B5EF4-FFF2-40B4-BE49-F238E27FC236}">
                <a16:creationId xmlns:a16="http://schemas.microsoft.com/office/drawing/2014/main" id="{9955CCB7-3EF3-9A4D-B0F2-E35BDE8A70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A3D015A-ED9E-E144-B3A3-71FA0CF3EA6D}"/>
              </a:ext>
            </a:extLst>
          </p:cNvPr>
          <p:cNvSpPr>
            <a:spLocks noGrp="1"/>
          </p:cNvSpPr>
          <p:nvPr>
            <p:ph type="sldNum" sz="quarter" idx="12"/>
          </p:nvPr>
        </p:nvSpPr>
        <p:spPr/>
        <p:txBody>
          <a:bodyPr/>
          <a:lstStyle/>
          <a:p>
            <a:fld id="{BF47AD83-BC34-AB4F-855F-C2D3CB162613}" type="slidenum">
              <a:rPr lang="en-US" smtClean="0"/>
              <a:t>‹#›</a:t>
            </a:fld>
            <a:endParaRPr lang="en-US" dirty="0"/>
          </a:p>
        </p:txBody>
      </p:sp>
    </p:spTree>
    <p:extLst>
      <p:ext uri="{BB962C8B-B14F-4D97-AF65-F5344CB8AC3E}">
        <p14:creationId xmlns:p14="http://schemas.microsoft.com/office/powerpoint/2010/main" val="595990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DE3B64-6CBE-AD40-BA16-1A38670A04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70223D-DEFF-DF4F-8698-52528CF8600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F70383-702B-AD46-8487-31204D5689DD}"/>
              </a:ext>
            </a:extLst>
          </p:cNvPr>
          <p:cNvSpPr>
            <a:spLocks noGrp="1"/>
          </p:cNvSpPr>
          <p:nvPr>
            <p:ph type="dt" sz="half" idx="10"/>
          </p:nvPr>
        </p:nvSpPr>
        <p:spPr/>
        <p:txBody>
          <a:bodyPr/>
          <a:lstStyle/>
          <a:p>
            <a:fld id="{BF17DFC0-64A3-CF47-AD13-C1480FD08401}" type="datetimeFigureOut">
              <a:rPr lang="en-US" smtClean="0"/>
              <a:t>7/9/23</a:t>
            </a:fld>
            <a:endParaRPr lang="en-US" dirty="0"/>
          </a:p>
        </p:txBody>
      </p:sp>
      <p:sp>
        <p:nvSpPr>
          <p:cNvPr id="5" name="Footer Placeholder 4">
            <a:extLst>
              <a:ext uri="{FF2B5EF4-FFF2-40B4-BE49-F238E27FC236}">
                <a16:creationId xmlns:a16="http://schemas.microsoft.com/office/drawing/2014/main" id="{C6C6A26C-A214-1947-AFFD-F6FD5CCB75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961EE4-10DA-5544-B452-17C941922884}"/>
              </a:ext>
            </a:extLst>
          </p:cNvPr>
          <p:cNvSpPr>
            <a:spLocks noGrp="1"/>
          </p:cNvSpPr>
          <p:nvPr>
            <p:ph type="sldNum" sz="quarter" idx="12"/>
          </p:nvPr>
        </p:nvSpPr>
        <p:spPr/>
        <p:txBody>
          <a:bodyPr/>
          <a:lstStyle/>
          <a:p>
            <a:fld id="{BF47AD83-BC34-AB4F-855F-C2D3CB162613}" type="slidenum">
              <a:rPr lang="en-US" smtClean="0"/>
              <a:t>‹#›</a:t>
            </a:fld>
            <a:endParaRPr lang="en-US" dirty="0"/>
          </a:p>
        </p:txBody>
      </p:sp>
    </p:spTree>
    <p:extLst>
      <p:ext uri="{BB962C8B-B14F-4D97-AF65-F5344CB8AC3E}">
        <p14:creationId xmlns:p14="http://schemas.microsoft.com/office/powerpoint/2010/main" val="768277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94173FE-6515-8B42-8F95-CCDB53FC0E89}"/>
              </a:ext>
            </a:extLst>
          </p:cNvPr>
          <p:cNvPicPr>
            <a:picLocks noChangeAspect="1"/>
          </p:cNvPicPr>
          <p:nvPr userDrawn="1"/>
        </p:nvPicPr>
        <p:blipFill>
          <a:blip r:embed="rId2"/>
          <a:stretch>
            <a:fillRect/>
          </a:stretch>
        </p:blipFill>
        <p:spPr>
          <a:xfrm>
            <a:off x="-30480" y="-19685"/>
            <a:ext cx="12263120" cy="6898005"/>
          </a:xfrm>
          <a:prstGeom prst="rect">
            <a:avLst/>
          </a:prstGeom>
        </p:spPr>
      </p:pic>
      <p:sp>
        <p:nvSpPr>
          <p:cNvPr id="2" name="Title 1">
            <a:extLst>
              <a:ext uri="{FF2B5EF4-FFF2-40B4-BE49-F238E27FC236}">
                <a16:creationId xmlns:a16="http://schemas.microsoft.com/office/drawing/2014/main" id="{94326F59-7AC4-9F48-AA83-234CCBB6F4B1}"/>
              </a:ext>
            </a:extLst>
          </p:cNvPr>
          <p:cNvSpPr>
            <a:spLocks noGrp="1"/>
          </p:cNvSpPr>
          <p:nvPr>
            <p:ph type="ctrTitle"/>
          </p:nvPr>
        </p:nvSpPr>
        <p:spPr>
          <a:xfrm>
            <a:off x="4551680" y="1808479"/>
            <a:ext cx="3098800" cy="3241041"/>
          </a:xfrm>
        </p:spPr>
        <p:txBody>
          <a:bodyPr anchor="ctr">
            <a:normAutofit/>
          </a:bodyPr>
          <a:lstStyle>
            <a:lvl1pPr algn="ctr">
              <a:defRPr sz="4800" b="0">
                <a:solidFill>
                  <a:schemeClr val="tx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BA0541E8-3A13-ED4D-8ED1-5116ED149744}"/>
              </a:ext>
            </a:extLst>
          </p:cNvPr>
          <p:cNvSpPr>
            <a:spLocks noGrp="1"/>
          </p:cNvSpPr>
          <p:nvPr>
            <p:ph type="dt" sz="half" idx="10"/>
          </p:nvPr>
        </p:nvSpPr>
        <p:spPr/>
        <p:txBody>
          <a:bodyPr/>
          <a:lstStyle/>
          <a:p>
            <a:fld id="{BF17DFC0-64A3-CF47-AD13-C1480FD08401}" type="datetimeFigureOut">
              <a:rPr lang="en-US" smtClean="0"/>
              <a:t>7/9/23</a:t>
            </a:fld>
            <a:endParaRPr lang="en-US" dirty="0"/>
          </a:p>
        </p:txBody>
      </p:sp>
      <p:sp>
        <p:nvSpPr>
          <p:cNvPr id="5" name="Footer Placeholder 4">
            <a:extLst>
              <a:ext uri="{FF2B5EF4-FFF2-40B4-BE49-F238E27FC236}">
                <a16:creationId xmlns:a16="http://schemas.microsoft.com/office/drawing/2014/main" id="{E70A9D0A-1C34-AC43-A915-1C0F689CF4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452617-9A0E-154C-A250-36DEF4110893}"/>
              </a:ext>
            </a:extLst>
          </p:cNvPr>
          <p:cNvSpPr>
            <a:spLocks noGrp="1"/>
          </p:cNvSpPr>
          <p:nvPr>
            <p:ph type="sldNum" sz="quarter" idx="12"/>
          </p:nvPr>
        </p:nvSpPr>
        <p:spPr/>
        <p:txBody>
          <a:bodyPr/>
          <a:lstStyle/>
          <a:p>
            <a:fld id="{BF47AD83-BC34-AB4F-855F-C2D3CB162613}" type="slidenum">
              <a:rPr lang="en-US" smtClean="0"/>
              <a:t>‹#›</a:t>
            </a:fld>
            <a:endParaRPr lang="en-US" dirty="0"/>
          </a:p>
        </p:txBody>
      </p:sp>
    </p:spTree>
    <p:extLst>
      <p:ext uri="{BB962C8B-B14F-4D97-AF65-F5344CB8AC3E}">
        <p14:creationId xmlns:p14="http://schemas.microsoft.com/office/powerpoint/2010/main" val="1979551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DB2C3-DEAB-0745-AE62-9C983F56D6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E3AE4A-B298-A742-BC80-6C375847FB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B914CF-8662-B14C-ABC7-A4AB9FEAE15F}"/>
              </a:ext>
            </a:extLst>
          </p:cNvPr>
          <p:cNvSpPr>
            <a:spLocks noGrp="1"/>
          </p:cNvSpPr>
          <p:nvPr>
            <p:ph type="dt" sz="half" idx="10"/>
          </p:nvPr>
        </p:nvSpPr>
        <p:spPr/>
        <p:txBody>
          <a:bodyPr/>
          <a:lstStyle/>
          <a:p>
            <a:fld id="{BF17DFC0-64A3-CF47-AD13-C1480FD08401}" type="datetimeFigureOut">
              <a:rPr lang="en-US" smtClean="0"/>
              <a:t>7/9/23</a:t>
            </a:fld>
            <a:endParaRPr lang="en-US" dirty="0"/>
          </a:p>
        </p:txBody>
      </p:sp>
      <p:sp>
        <p:nvSpPr>
          <p:cNvPr id="5" name="Footer Placeholder 4">
            <a:extLst>
              <a:ext uri="{FF2B5EF4-FFF2-40B4-BE49-F238E27FC236}">
                <a16:creationId xmlns:a16="http://schemas.microsoft.com/office/drawing/2014/main" id="{977C2B9D-EBB2-4849-8D66-59CA2A1014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BA42DC-A151-AE4B-A396-C72CD18F491F}"/>
              </a:ext>
            </a:extLst>
          </p:cNvPr>
          <p:cNvSpPr>
            <a:spLocks noGrp="1"/>
          </p:cNvSpPr>
          <p:nvPr>
            <p:ph type="sldNum" sz="quarter" idx="12"/>
          </p:nvPr>
        </p:nvSpPr>
        <p:spPr/>
        <p:txBody>
          <a:bodyPr/>
          <a:lstStyle/>
          <a:p>
            <a:fld id="{BF47AD83-BC34-AB4F-855F-C2D3CB162613}" type="slidenum">
              <a:rPr lang="en-US" smtClean="0"/>
              <a:t>‹#›</a:t>
            </a:fld>
            <a:endParaRPr lang="en-US" dirty="0"/>
          </a:p>
        </p:txBody>
      </p:sp>
    </p:spTree>
    <p:extLst>
      <p:ext uri="{BB962C8B-B14F-4D97-AF65-F5344CB8AC3E}">
        <p14:creationId xmlns:p14="http://schemas.microsoft.com/office/powerpoint/2010/main" val="1301827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2D05D-D5D9-6740-950F-9B3968CA28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888816-E22E-D547-B16E-18EAA0889E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4057A-9F83-0D41-A598-F62378A78F55}"/>
              </a:ext>
            </a:extLst>
          </p:cNvPr>
          <p:cNvSpPr>
            <a:spLocks noGrp="1"/>
          </p:cNvSpPr>
          <p:nvPr>
            <p:ph type="dt" sz="half" idx="10"/>
          </p:nvPr>
        </p:nvSpPr>
        <p:spPr/>
        <p:txBody>
          <a:bodyPr/>
          <a:lstStyle/>
          <a:p>
            <a:fld id="{BF17DFC0-64A3-CF47-AD13-C1480FD08401}" type="datetimeFigureOut">
              <a:rPr lang="en-US" smtClean="0"/>
              <a:t>7/9/23</a:t>
            </a:fld>
            <a:endParaRPr lang="en-US" dirty="0"/>
          </a:p>
        </p:txBody>
      </p:sp>
      <p:sp>
        <p:nvSpPr>
          <p:cNvPr id="5" name="Footer Placeholder 4">
            <a:extLst>
              <a:ext uri="{FF2B5EF4-FFF2-40B4-BE49-F238E27FC236}">
                <a16:creationId xmlns:a16="http://schemas.microsoft.com/office/drawing/2014/main" id="{C1D1163A-CAE2-F641-8897-D0A3531D93B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732867-8745-A24D-9862-BFF1C691E73B}"/>
              </a:ext>
            </a:extLst>
          </p:cNvPr>
          <p:cNvSpPr>
            <a:spLocks noGrp="1"/>
          </p:cNvSpPr>
          <p:nvPr>
            <p:ph type="sldNum" sz="quarter" idx="12"/>
          </p:nvPr>
        </p:nvSpPr>
        <p:spPr/>
        <p:txBody>
          <a:bodyPr/>
          <a:lstStyle/>
          <a:p>
            <a:fld id="{BF47AD83-BC34-AB4F-855F-C2D3CB162613}" type="slidenum">
              <a:rPr lang="en-US" smtClean="0"/>
              <a:t>‹#›</a:t>
            </a:fld>
            <a:endParaRPr lang="en-US" dirty="0"/>
          </a:p>
        </p:txBody>
      </p:sp>
    </p:spTree>
    <p:extLst>
      <p:ext uri="{BB962C8B-B14F-4D97-AF65-F5344CB8AC3E}">
        <p14:creationId xmlns:p14="http://schemas.microsoft.com/office/powerpoint/2010/main" val="323064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52406-4D4B-434D-8F8F-0E010F74D8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E5956E-F9DA-2E42-9EC4-B2469D97A8A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8BB53C-EA32-E44D-AF6E-E7D7F8FF071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4E3163-3D93-4549-B181-1004ABB09A57}"/>
              </a:ext>
            </a:extLst>
          </p:cNvPr>
          <p:cNvSpPr>
            <a:spLocks noGrp="1"/>
          </p:cNvSpPr>
          <p:nvPr>
            <p:ph type="dt" sz="half" idx="10"/>
          </p:nvPr>
        </p:nvSpPr>
        <p:spPr/>
        <p:txBody>
          <a:bodyPr/>
          <a:lstStyle/>
          <a:p>
            <a:fld id="{BF17DFC0-64A3-CF47-AD13-C1480FD08401}" type="datetimeFigureOut">
              <a:rPr lang="en-US" smtClean="0"/>
              <a:t>7/9/23</a:t>
            </a:fld>
            <a:endParaRPr lang="en-US" dirty="0"/>
          </a:p>
        </p:txBody>
      </p:sp>
      <p:sp>
        <p:nvSpPr>
          <p:cNvPr id="6" name="Footer Placeholder 5">
            <a:extLst>
              <a:ext uri="{FF2B5EF4-FFF2-40B4-BE49-F238E27FC236}">
                <a16:creationId xmlns:a16="http://schemas.microsoft.com/office/drawing/2014/main" id="{6338CBD9-9215-7C40-B1E9-08264D6A87E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A3305BD-0D05-5046-A029-B22E051F9F87}"/>
              </a:ext>
            </a:extLst>
          </p:cNvPr>
          <p:cNvSpPr>
            <a:spLocks noGrp="1"/>
          </p:cNvSpPr>
          <p:nvPr>
            <p:ph type="sldNum" sz="quarter" idx="12"/>
          </p:nvPr>
        </p:nvSpPr>
        <p:spPr/>
        <p:txBody>
          <a:bodyPr/>
          <a:lstStyle/>
          <a:p>
            <a:fld id="{BF47AD83-BC34-AB4F-855F-C2D3CB162613}" type="slidenum">
              <a:rPr lang="en-US" smtClean="0"/>
              <a:t>‹#›</a:t>
            </a:fld>
            <a:endParaRPr lang="en-US" dirty="0"/>
          </a:p>
        </p:txBody>
      </p:sp>
    </p:spTree>
    <p:extLst>
      <p:ext uri="{BB962C8B-B14F-4D97-AF65-F5344CB8AC3E}">
        <p14:creationId xmlns:p14="http://schemas.microsoft.com/office/powerpoint/2010/main" val="3142394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16E55-B39F-054E-84FD-5D9E1A598F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2D2AAF-3803-0049-8A0D-04146AD859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8E15C19-A88C-674F-8C70-9BA4BF7C0B9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1169EE-948D-4A45-AB89-1CB3896A80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C2BF384-8D85-1D43-9A02-87AEB2BAAF7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3675B1-1CF9-4641-98E5-5866A054A0DA}"/>
              </a:ext>
            </a:extLst>
          </p:cNvPr>
          <p:cNvSpPr>
            <a:spLocks noGrp="1"/>
          </p:cNvSpPr>
          <p:nvPr>
            <p:ph type="dt" sz="half" idx="10"/>
          </p:nvPr>
        </p:nvSpPr>
        <p:spPr/>
        <p:txBody>
          <a:bodyPr/>
          <a:lstStyle/>
          <a:p>
            <a:fld id="{BF17DFC0-64A3-CF47-AD13-C1480FD08401}" type="datetimeFigureOut">
              <a:rPr lang="en-US" smtClean="0"/>
              <a:t>7/9/23</a:t>
            </a:fld>
            <a:endParaRPr lang="en-US" dirty="0"/>
          </a:p>
        </p:txBody>
      </p:sp>
      <p:sp>
        <p:nvSpPr>
          <p:cNvPr id="8" name="Footer Placeholder 7">
            <a:extLst>
              <a:ext uri="{FF2B5EF4-FFF2-40B4-BE49-F238E27FC236}">
                <a16:creationId xmlns:a16="http://schemas.microsoft.com/office/drawing/2014/main" id="{4436F09E-553E-0A49-973F-CD92433B25F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B19F23C-6BB3-4F47-8C61-857154D8EA11}"/>
              </a:ext>
            </a:extLst>
          </p:cNvPr>
          <p:cNvSpPr>
            <a:spLocks noGrp="1"/>
          </p:cNvSpPr>
          <p:nvPr>
            <p:ph type="sldNum" sz="quarter" idx="12"/>
          </p:nvPr>
        </p:nvSpPr>
        <p:spPr/>
        <p:txBody>
          <a:bodyPr/>
          <a:lstStyle/>
          <a:p>
            <a:fld id="{BF47AD83-BC34-AB4F-855F-C2D3CB162613}" type="slidenum">
              <a:rPr lang="en-US" smtClean="0"/>
              <a:t>‹#›</a:t>
            </a:fld>
            <a:endParaRPr lang="en-US" dirty="0"/>
          </a:p>
        </p:txBody>
      </p:sp>
    </p:spTree>
    <p:extLst>
      <p:ext uri="{BB962C8B-B14F-4D97-AF65-F5344CB8AC3E}">
        <p14:creationId xmlns:p14="http://schemas.microsoft.com/office/powerpoint/2010/main" val="410430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0E318-F8F9-D644-BF0D-ABB9494D34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9B9612-FB4E-EA45-AF6A-705E50E5E9AA}"/>
              </a:ext>
            </a:extLst>
          </p:cNvPr>
          <p:cNvSpPr>
            <a:spLocks noGrp="1"/>
          </p:cNvSpPr>
          <p:nvPr>
            <p:ph type="dt" sz="half" idx="10"/>
          </p:nvPr>
        </p:nvSpPr>
        <p:spPr/>
        <p:txBody>
          <a:bodyPr/>
          <a:lstStyle/>
          <a:p>
            <a:fld id="{BF17DFC0-64A3-CF47-AD13-C1480FD08401}" type="datetimeFigureOut">
              <a:rPr lang="en-US" smtClean="0"/>
              <a:t>7/9/23</a:t>
            </a:fld>
            <a:endParaRPr lang="en-US" dirty="0"/>
          </a:p>
        </p:txBody>
      </p:sp>
      <p:sp>
        <p:nvSpPr>
          <p:cNvPr id="4" name="Footer Placeholder 3">
            <a:extLst>
              <a:ext uri="{FF2B5EF4-FFF2-40B4-BE49-F238E27FC236}">
                <a16:creationId xmlns:a16="http://schemas.microsoft.com/office/drawing/2014/main" id="{51C62E7A-DC47-784E-9D60-8D1DB5E4BB6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CD9F192-2918-F646-A2E3-A948AB723EE6}"/>
              </a:ext>
            </a:extLst>
          </p:cNvPr>
          <p:cNvSpPr>
            <a:spLocks noGrp="1"/>
          </p:cNvSpPr>
          <p:nvPr>
            <p:ph type="sldNum" sz="quarter" idx="12"/>
          </p:nvPr>
        </p:nvSpPr>
        <p:spPr/>
        <p:txBody>
          <a:bodyPr/>
          <a:lstStyle/>
          <a:p>
            <a:fld id="{BF47AD83-BC34-AB4F-855F-C2D3CB162613}" type="slidenum">
              <a:rPr lang="en-US" smtClean="0"/>
              <a:t>‹#›</a:t>
            </a:fld>
            <a:endParaRPr lang="en-US" dirty="0"/>
          </a:p>
        </p:txBody>
      </p:sp>
    </p:spTree>
    <p:extLst>
      <p:ext uri="{BB962C8B-B14F-4D97-AF65-F5344CB8AC3E}">
        <p14:creationId xmlns:p14="http://schemas.microsoft.com/office/powerpoint/2010/main" val="130356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4AED51-E6EE-C849-8AD7-BAE3ECF394A2}"/>
              </a:ext>
            </a:extLst>
          </p:cNvPr>
          <p:cNvSpPr>
            <a:spLocks noGrp="1"/>
          </p:cNvSpPr>
          <p:nvPr>
            <p:ph type="dt" sz="half" idx="10"/>
          </p:nvPr>
        </p:nvSpPr>
        <p:spPr/>
        <p:txBody>
          <a:bodyPr/>
          <a:lstStyle/>
          <a:p>
            <a:fld id="{BF17DFC0-64A3-CF47-AD13-C1480FD08401}" type="datetimeFigureOut">
              <a:rPr lang="en-US" smtClean="0"/>
              <a:t>7/9/23</a:t>
            </a:fld>
            <a:endParaRPr lang="en-US" dirty="0"/>
          </a:p>
        </p:txBody>
      </p:sp>
      <p:sp>
        <p:nvSpPr>
          <p:cNvPr id="3" name="Footer Placeholder 2">
            <a:extLst>
              <a:ext uri="{FF2B5EF4-FFF2-40B4-BE49-F238E27FC236}">
                <a16:creationId xmlns:a16="http://schemas.microsoft.com/office/drawing/2014/main" id="{54889AE7-3EC1-DE4C-9857-F4EC8297AE4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A8ABCDC-65C8-5C44-98E9-6B2711892B7D}"/>
              </a:ext>
            </a:extLst>
          </p:cNvPr>
          <p:cNvSpPr>
            <a:spLocks noGrp="1"/>
          </p:cNvSpPr>
          <p:nvPr>
            <p:ph type="sldNum" sz="quarter" idx="12"/>
          </p:nvPr>
        </p:nvSpPr>
        <p:spPr/>
        <p:txBody>
          <a:bodyPr/>
          <a:lstStyle/>
          <a:p>
            <a:fld id="{BF47AD83-BC34-AB4F-855F-C2D3CB162613}" type="slidenum">
              <a:rPr lang="en-US" smtClean="0"/>
              <a:t>‹#›</a:t>
            </a:fld>
            <a:endParaRPr lang="en-US" dirty="0"/>
          </a:p>
        </p:txBody>
      </p:sp>
    </p:spTree>
    <p:extLst>
      <p:ext uri="{BB962C8B-B14F-4D97-AF65-F5344CB8AC3E}">
        <p14:creationId xmlns:p14="http://schemas.microsoft.com/office/powerpoint/2010/main" val="1059334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A1006-F813-0349-8D05-6DE9DDB0C8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D98E6A-8F17-1344-8899-D3FBB052B2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EAD6A6-967A-AD42-AB68-6276FA2161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EC6CFA-0047-CF44-B1B1-4433691AF93F}"/>
              </a:ext>
            </a:extLst>
          </p:cNvPr>
          <p:cNvSpPr>
            <a:spLocks noGrp="1"/>
          </p:cNvSpPr>
          <p:nvPr>
            <p:ph type="dt" sz="half" idx="10"/>
          </p:nvPr>
        </p:nvSpPr>
        <p:spPr/>
        <p:txBody>
          <a:bodyPr/>
          <a:lstStyle/>
          <a:p>
            <a:fld id="{BF17DFC0-64A3-CF47-AD13-C1480FD08401}" type="datetimeFigureOut">
              <a:rPr lang="en-US" smtClean="0"/>
              <a:t>7/9/23</a:t>
            </a:fld>
            <a:endParaRPr lang="en-US" dirty="0"/>
          </a:p>
        </p:txBody>
      </p:sp>
      <p:sp>
        <p:nvSpPr>
          <p:cNvPr id="6" name="Footer Placeholder 5">
            <a:extLst>
              <a:ext uri="{FF2B5EF4-FFF2-40B4-BE49-F238E27FC236}">
                <a16:creationId xmlns:a16="http://schemas.microsoft.com/office/drawing/2014/main" id="{63568919-7529-C243-B5B1-18B533F60CE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E82D8D-257D-A243-9837-A1FDB45ACACB}"/>
              </a:ext>
            </a:extLst>
          </p:cNvPr>
          <p:cNvSpPr>
            <a:spLocks noGrp="1"/>
          </p:cNvSpPr>
          <p:nvPr>
            <p:ph type="sldNum" sz="quarter" idx="12"/>
          </p:nvPr>
        </p:nvSpPr>
        <p:spPr/>
        <p:txBody>
          <a:bodyPr/>
          <a:lstStyle/>
          <a:p>
            <a:fld id="{BF47AD83-BC34-AB4F-855F-C2D3CB162613}" type="slidenum">
              <a:rPr lang="en-US" smtClean="0"/>
              <a:t>‹#›</a:t>
            </a:fld>
            <a:endParaRPr lang="en-US" dirty="0"/>
          </a:p>
        </p:txBody>
      </p:sp>
    </p:spTree>
    <p:extLst>
      <p:ext uri="{BB962C8B-B14F-4D97-AF65-F5344CB8AC3E}">
        <p14:creationId xmlns:p14="http://schemas.microsoft.com/office/powerpoint/2010/main" val="4189581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55DCF-7DF4-2649-A180-F2C3B81203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37BAD3-BC57-F146-93B3-79C8FD0D76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8A3CE53-80CC-C74A-BD2D-CDFECFADB9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CC67AA-0977-2446-A7A1-AC8A5F6996F9}"/>
              </a:ext>
            </a:extLst>
          </p:cNvPr>
          <p:cNvSpPr>
            <a:spLocks noGrp="1"/>
          </p:cNvSpPr>
          <p:nvPr>
            <p:ph type="dt" sz="half" idx="10"/>
          </p:nvPr>
        </p:nvSpPr>
        <p:spPr/>
        <p:txBody>
          <a:bodyPr/>
          <a:lstStyle/>
          <a:p>
            <a:fld id="{BF17DFC0-64A3-CF47-AD13-C1480FD08401}" type="datetimeFigureOut">
              <a:rPr lang="en-US" smtClean="0"/>
              <a:t>7/9/23</a:t>
            </a:fld>
            <a:endParaRPr lang="en-US" dirty="0"/>
          </a:p>
        </p:txBody>
      </p:sp>
      <p:sp>
        <p:nvSpPr>
          <p:cNvPr id="6" name="Footer Placeholder 5">
            <a:extLst>
              <a:ext uri="{FF2B5EF4-FFF2-40B4-BE49-F238E27FC236}">
                <a16:creationId xmlns:a16="http://schemas.microsoft.com/office/drawing/2014/main" id="{9F348F33-C637-F74B-B852-8AF975741F6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4D92593-F789-E04C-B0D3-6205A0286BD2}"/>
              </a:ext>
            </a:extLst>
          </p:cNvPr>
          <p:cNvSpPr>
            <a:spLocks noGrp="1"/>
          </p:cNvSpPr>
          <p:nvPr>
            <p:ph type="sldNum" sz="quarter" idx="12"/>
          </p:nvPr>
        </p:nvSpPr>
        <p:spPr/>
        <p:txBody>
          <a:bodyPr/>
          <a:lstStyle/>
          <a:p>
            <a:fld id="{BF47AD83-BC34-AB4F-855F-C2D3CB162613}" type="slidenum">
              <a:rPr lang="en-US" smtClean="0"/>
              <a:t>‹#›</a:t>
            </a:fld>
            <a:endParaRPr lang="en-US" dirty="0"/>
          </a:p>
        </p:txBody>
      </p:sp>
    </p:spTree>
    <p:extLst>
      <p:ext uri="{BB962C8B-B14F-4D97-AF65-F5344CB8AC3E}">
        <p14:creationId xmlns:p14="http://schemas.microsoft.com/office/powerpoint/2010/main" val="668359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D77921-3646-C746-B059-A6609F5A43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8CBC70-2646-1B43-BA84-ACC3959D0F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6923C2-EE5C-F94F-B493-B9E727B901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17DFC0-64A3-CF47-AD13-C1480FD08401}" type="datetimeFigureOut">
              <a:rPr lang="en-US" smtClean="0"/>
              <a:t>7/9/23</a:t>
            </a:fld>
            <a:endParaRPr lang="en-US" dirty="0"/>
          </a:p>
        </p:txBody>
      </p:sp>
      <p:sp>
        <p:nvSpPr>
          <p:cNvPr id="5" name="Footer Placeholder 4">
            <a:extLst>
              <a:ext uri="{FF2B5EF4-FFF2-40B4-BE49-F238E27FC236}">
                <a16:creationId xmlns:a16="http://schemas.microsoft.com/office/drawing/2014/main" id="{45E1E0A6-5C28-6A43-864F-8EE90809AE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178571F-50C6-D346-B2AE-38EAC0036C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47AD83-BC34-AB4F-855F-C2D3CB162613}" type="slidenum">
              <a:rPr lang="en-US" smtClean="0"/>
              <a:t>‹#›</a:t>
            </a:fld>
            <a:endParaRPr lang="en-US" dirty="0"/>
          </a:p>
        </p:txBody>
      </p:sp>
      <p:pic>
        <p:nvPicPr>
          <p:cNvPr id="7" name="Picture 6">
            <a:extLst>
              <a:ext uri="{FF2B5EF4-FFF2-40B4-BE49-F238E27FC236}">
                <a16:creationId xmlns:a16="http://schemas.microsoft.com/office/drawing/2014/main" id="{C990AD57-E9E8-B84C-B5C9-271EA72DD687}"/>
              </a:ext>
            </a:extLst>
          </p:cNvPr>
          <p:cNvPicPr>
            <a:picLocks noChangeAspect="1"/>
          </p:cNvPicPr>
          <p:nvPr userDrawn="1"/>
        </p:nvPicPr>
        <p:blipFill>
          <a:blip r:embed="rId14"/>
          <a:stretch>
            <a:fillRect/>
          </a:stretch>
        </p:blipFill>
        <p:spPr>
          <a:xfrm>
            <a:off x="-75636" y="-20320"/>
            <a:ext cx="12318436" cy="6929120"/>
          </a:xfrm>
          <a:prstGeom prst="rect">
            <a:avLst/>
          </a:prstGeom>
        </p:spPr>
      </p:pic>
    </p:spTree>
    <p:extLst>
      <p:ext uri="{BB962C8B-B14F-4D97-AF65-F5344CB8AC3E}">
        <p14:creationId xmlns:p14="http://schemas.microsoft.com/office/powerpoint/2010/main" val="27081280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jgibson@llu.ed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5F871-22E5-D642-BBF7-5546FEDF51BA}"/>
              </a:ext>
            </a:extLst>
          </p:cNvPr>
          <p:cNvSpPr>
            <a:spLocks noGrp="1"/>
          </p:cNvSpPr>
          <p:nvPr>
            <p:ph type="ctrTitle"/>
          </p:nvPr>
        </p:nvSpPr>
        <p:spPr>
          <a:xfrm>
            <a:off x="3967843" y="1600208"/>
            <a:ext cx="4310743" cy="3498299"/>
          </a:xfrm>
        </p:spPr>
        <p:txBody>
          <a:bodyPr>
            <a:normAutofit/>
          </a:bodyPr>
          <a:lstStyle/>
          <a:p>
            <a:r>
              <a:rPr lang="en-US" sz="3600" dirty="0">
                <a:solidFill>
                  <a:srgbClr val="FF0000"/>
                </a:solidFill>
              </a:rPr>
              <a:t>Lisa </a:t>
            </a:r>
            <a:br>
              <a:rPr lang="en-US" sz="3600" dirty="0">
                <a:solidFill>
                  <a:srgbClr val="FF0000"/>
                </a:solidFill>
              </a:rPr>
            </a:br>
            <a:r>
              <a:rPr lang="en-US" sz="3600" dirty="0">
                <a:solidFill>
                  <a:srgbClr val="FF0000"/>
                </a:solidFill>
              </a:rPr>
              <a:t>Beardsley-Hardy</a:t>
            </a:r>
            <a:br>
              <a:rPr lang="en-US" sz="3600" dirty="0">
                <a:solidFill>
                  <a:srgbClr val="FF0000"/>
                </a:solidFill>
              </a:rPr>
            </a:br>
            <a:r>
              <a:rPr lang="en-US" sz="3600" dirty="0">
                <a:solidFill>
                  <a:srgbClr val="FF0000"/>
                </a:solidFill>
              </a:rPr>
              <a:t>PhD, MPH, MBA</a:t>
            </a:r>
            <a:br>
              <a:rPr lang="en-US" sz="3600" dirty="0">
                <a:solidFill>
                  <a:srgbClr val="FF0000"/>
                </a:solidFill>
              </a:rPr>
            </a:br>
            <a:r>
              <a:rPr lang="en-US" sz="3600" dirty="0">
                <a:solidFill>
                  <a:srgbClr val="FF0000"/>
                </a:solidFill>
              </a:rPr>
              <a:t>Director of Education</a:t>
            </a:r>
            <a:br>
              <a:rPr lang="en-US" sz="3600" dirty="0">
                <a:solidFill>
                  <a:srgbClr val="FF0000"/>
                </a:solidFill>
              </a:rPr>
            </a:br>
            <a:r>
              <a:rPr lang="en-US" sz="3600" dirty="0">
                <a:solidFill>
                  <a:srgbClr val="FF0000"/>
                </a:solidFill>
              </a:rPr>
              <a:t>General Conference</a:t>
            </a:r>
          </a:p>
        </p:txBody>
      </p:sp>
    </p:spTree>
    <p:extLst>
      <p:ext uri="{BB962C8B-B14F-4D97-AF65-F5344CB8AC3E}">
        <p14:creationId xmlns:p14="http://schemas.microsoft.com/office/powerpoint/2010/main" val="1749667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F86B9-63B1-3D40-98C5-596312466820}"/>
              </a:ext>
            </a:extLst>
          </p:cNvPr>
          <p:cNvSpPr>
            <a:spLocks noGrp="1"/>
          </p:cNvSpPr>
          <p:nvPr>
            <p:ph type="title"/>
          </p:nvPr>
        </p:nvSpPr>
        <p:spPr/>
        <p:txBody>
          <a:bodyPr>
            <a:normAutofit/>
          </a:bodyPr>
          <a:lstStyle/>
          <a:p>
            <a:r>
              <a:rPr lang="en-US" b="1" dirty="0">
                <a:solidFill>
                  <a:srgbClr val="FF0000"/>
                </a:solidFill>
              </a:rPr>
              <a:t>New Application For Research Grant To FSC</a:t>
            </a:r>
            <a:br>
              <a:rPr lang="en-US" b="1" dirty="0"/>
            </a:br>
            <a:r>
              <a:rPr lang="en-US" dirty="0"/>
              <a:t>(Page 1 OF 5)</a:t>
            </a:r>
          </a:p>
        </p:txBody>
      </p:sp>
      <p:sp>
        <p:nvSpPr>
          <p:cNvPr id="3" name="Content Placeholder 2">
            <a:extLst>
              <a:ext uri="{FF2B5EF4-FFF2-40B4-BE49-F238E27FC236}">
                <a16:creationId xmlns:a16="http://schemas.microsoft.com/office/drawing/2014/main" id="{2B71C725-0F70-934B-AFB8-104C7DEF83D8}"/>
              </a:ext>
            </a:extLst>
          </p:cNvPr>
          <p:cNvSpPr>
            <a:spLocks noGrp="1"/>
          </p:cNvSpPr>
          <p:nvPr>
            <p:ph idx="1"/>
          </p:nvPr>
        </p:nvSpPr>
        <p:spPr/>
        <p:txBody>
          <a:bodyPr>
            <a:normAutofit/>
          </a:bodyPr>
          <a:lstStyle/>
          <a:p>
            <a:r>
              <a:rPr lang="en-US" b="1" u="sng" dirty="0"/>
              <a:t>Purpose of the FSC Research Grant Program</a:t>
            </a:r>
            <a:r>
              <a:rPr lang="en-US" b="1" dirty="0"/>
              <a:t>. </a:t>
            </a:r>
            <a:r>
              <a:rPr lang="en-US" dirty="0"/>
              <a:t>The FSC research grant program is established to promote research that directly addresses issues in origins that are relevant to the mission of the Faith and Science Council. </a:t>
            </a:r>
            <a:r>
              <a:rPr lang="en-US" dirty="0">
                <a:highlight>
                  <a:srgbClr val="FFFF00"/>
                </a:highlight>
              </a:rPr>
              <a:t>Proposals not directly related to issues in origins will not be considered</a:t>
            </a:r>
            <a:r>
              <a:rPr lang="en-US" dirty="0"/>
              <a:t>. Grants expire after two years, but applications for extension will be considered.</a:t>
            </a:r>
          </a:p>
          <a:p>
            <a:r>
              <a:rPr lang="en-US" b="1" u="sng" dirty="0"/>
              <a:t>Purpose of This Project: </a:t>
            </a:r>
            <a:r>
              <a:rPr lang="en-US" dirty="0"/>
              <a:t>Explain clearly and succinctly what question this project will attempt to answer, and how this project will advance the mission of the FSC.</a:t>
            </a:r>
          </a:p>
          <a:p>
            <a:r>
              <a:rPr lang="en-US" b="1" u="sng" dirty="0"/>
              <a:t>Short title of proposed research</a:t>
            </a:r>
            <a:endParaRPr lang="en-US" b="1" dirty="0"/>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1753401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F86B9-63B1-3D40-98C5-596312466820}"/>
              </a:ext>
            </a:extLst>
          </p:cNvPr>
          <p:cNvSpPr>
            <a:spLocks noGrp="1"/>
          </p:cNvSpPr>
          <p:nvPr>
            <p:ph type="title"/>
          </p:nvPr>
        </p:nvSpPr>
        <p:spPr>
          <a:xfrm>
            <a:off x="838200" y="365125"/>
            <a:ext cx="10515600" cy="1325563"/>
          </a:xfrm>
        </p:spPr>
        <p:txBody>
          <a:bodyPr>
            <a:normAutofit/>
          </a:bodyPr>
          <a:lstStyle/>
          <a:p>
            <a:r>
              <a:rPr lang="en-US" b="1" dirty="0">
                <a:solidFill>
                  <a:srgbClr val="FF0000"/>
                </a:solidFill>
              </a:rPr>
              <a:t>New Application For Research Grant To FSC </a:t>
            </a:r>
            <a:r>
              <a:rPr lang="en-US" dirty="0"/>
              <a:t>(Page 2 OF 5)</a:t>
            </a:r>
          </a:p>
        </p:txBody>
      </p:sp>
      <p:sp>
        <p:nvSpPr>
          <p:cNvPr id="3" name="Content Placeholder 2">
            <a:extLst>
              <a:ext uri="{FF2B5EF4-FFF2-40B4-BE49-F238E27FC236}">
                <a16:creationId xmlns:a16="http://schemas.microsoft.com/office/drawing/2014/main" id="{2B71C725-0F70-934B-AFB8-104C7DEF83D8}"/>
              </a:ext>
            </a:extLst>
          </p:cNvPr>
          <p:cNvSpPr>
            <a:spLocks noGrp="1"/>
          </p:cNvSpPr>
          <p:nvPr>
            <p:ph idx="1"/>
          </p:nvPr>
        </p:nvSpPr>
        <p:spPr>
          <a:xfrm>
            <a:off x="838199" y="1825625"/>
            <a:ext cx="10968790" cy="4351338"/>
          </a:xfrm>
        </p:spPr>
        <p:txBody>
          <a:bodyPr>
            <a:noAutofit/>
          </a:bodyPr>
          <a:lstStyle/>
          <a:p>
            <a:r>
              <a:rPr lang="en-US" b="1" u="sng" dirty="0"/>
              <a:t>Date this form is submitted.  </a:t>
            </a:r>
            <a:r>
              <a:rPr lang="en-US" dirty="0"/>
              <a:t>Grant request is not to be over six pages total.</a:t>
            </a:r>
          </a:p>
          <a:p>
            <a:r>
              <a:rPr lang="en-US" b="1" u="sng" dirty="0"/>
              <a:t>Principal investigator </a:t>
            </a:r>
            <a:r>
              <a:rPr lang="en-US" b="1" i="1" u="sng" dirty="0"/>
              <a:t> </a:t>
            </a:r>
          </a:p>
          <a:p>
            <a:pPr lvl="1"/>
            <a:r>
              <a:rPr lang="en-US" sz="2800" dirty="0"/>
              <a:t>Name, professional position</a:t>
            </a:r>
            <a:r>
              <a:rPr lang="en-US" sz="2800" i="1" dirty="0"/>
              <a:t>, </a:t>
            </a:r>
            <a:r>
              <a:rPr lang="en-US" sz="2800" dirty="0"/>
              <a:t>Institution, department, address, telephone, e-mail</a:t>
            </a:r>
          </a:p>
          <a:p>
            <a:pPr lvl="1"/>
            <a:r>
              <a:rPr lang="en-US" sz="2800" dirty="0"/>
              <a:t>Education and experience (degrees and relevant previous experience)</a:t>
            </a:r>
          </a:p>
          <a:p>
            <a:r>
              <a:rPr lang="en-US" b="1" u="sng" dirty="0"/>
              <a:t>Research collaborator. </a:t>
            </a:r>
            <a:r>
              <a:rPr lang="en-US" dirty="0"/>
              <a:t>(Copy this section if more than one collaborator)</a:t>
            </a:r>
          </a:p>
          <a:p>
            <a:pPr lvl="1"/>
            <a:r>
              <a:rPr lang="en-US" sz="2800" dirty="0"/>
              <a:t>Name, professional position</a:t>
            </a:r>
            <a:r>
              <a:rPr lang="en-US" sz="2800" i="1" dirty="0"/>
              <a:t>, </a:t>
            </a:r>
            <a:r>
              <a:rPr lang="en-US" sz="2800" dirty="0"/>
              <a:t>institution, department, address, telephone, e-mail</a:t>
            </a:r>
            <a:r>
              <a:rPr lang="en-US" sz="2800" i="1" u="sng" dirty="0"/>
              <a:t>               </a:t>
            </a:r>
            <a:endParaRPr lang="en-US" sz="2800" dirty="0"/>
          </a:p>
          <a:p>
            <a:pPr lvl="1"/>
            <a:r>
              <a:rPr lang="en-US" sz="2800" dirty="0"/>
              <a:t>Education and experience (degrees and relevant previous experience)</a:t>
            </a:r>
          </a:p>
        </p:txBody>
      </p:sp>
    </p:spTree>
    <p:extLst>
      <p:ext uri="{BB962C8B-B14F-4D97-AF65-F5344CB8AC3E}">
        <p14:creationId xmlns:p14="http://schemas.microsoft.com/office/powerpoint/2010/main" val="1579919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F86B9-63B1-3D40-98C5-596312466820}"/>
              </a:ext>
            </a:extLst>
          </p:cNvPr>
          <p:cNvSpPr>
            <a:spLocks noGrp="1"/>
          </p:cNvSpPr>
          <p:nvPr>
            <p:ph type="title"/>
          </p:nvPr>
        </p:nvSpPr>
        <p:spPr/>
        <p:txBody>
          <a:bodyPr>
            <a:normAutofit/>
          </a:bodyPr>
          <a:lstStyle/>
          <a:p>
            <a:r>
              <a:rPr lang="en-US" b="1" dirty="0">
                <a:solidFill>
                  <a:srgbClr val="FF0000"/>
                </a:solidFill>
              </a:rPr>
              <a:t>New Application For Research Grant To FSC</a:t>
            </a:r>
            <a:br>
              <a:rPr lang="en-US" b="1" dirty="0"/>
            </a:br>
            <a:r>
              <a:rPr lang="en-US" dirty="0"/>
              <a:t>(Page 3 OF 5)</a:t>
            </a:r>
          </a:p>
        </p:txBody>
      </p:sp>
      <p:sp>
        <p:nvSpPr>
          <p:cNvPr id="3" name="Content Placeholder 2">
            <a:extLst>
              <a:ext uri="{FF2B5EF4-FFF2-40B4-BE49-F238E27FC236}">
                <a16:creationId xmlns:a16="http://schemas.microsoft.com/office/drawing/2014/main" id="{2B71C725-0F70-934B-AFB8-104C7DEF83D8}"/>
              </a:ext>
            </a:extLst>
          </p:cNvPr>
          <p:cNvSpPr>
            <a:spLocks noGrp="1"/>
          </p:cNvSpPr>
          <p:nvPr>
            <p:ph idx="1"/>
          </p:nvPr>
        </p:nvSpPr>
        <p:spPr/>
        <p:txBody>
          <a:bodyPr>
            <a:normAutofit lnSpcReduction="10000"/>
          </a:bodyPr>
          <a:lstStyle/>
          <a:p>
            <a:r>
              <a:rPr lang="en-US" b="1" u="sng" dirty="0"/>
              <a:t>Plan of procedure.  </a:t>
            </a:r>
            <a:r>
              <a:rPr lang="en-US" dirty="0"/>
              <a:t>Experimental plan of what is to be done and its relation to above statement; point out innovative features and annotate literature references which are particularly pertinent; if this research is a collaboration between more than one institution and/or more than one country, describe the nature of the collaboration.</a:t>
            </a:r>
          </a:p>
          <a:p>
            <a:r>
              <a:rPr lang="en-US" b="1" u="sng" dirty="0"/>
              <a:t>Dissemination of results</a:t>
            </a:r>
            <a:r>
              <a:rPr lang="en-US" dirty="0"/>
              <a:t>. How will the results of this research be disseminated? </a:t>
            </a:r>
          </a:p>
          <a:p>
            <a:r>
              <a:rPr lang="en-US" b="1" u="sng" dirty="0"/>
              <a:t>Expected time line for the research</a:t>
            </a:r>
          </a:p>
          <a:p>
            <a:pPr lvl="1"/>
            <a:r>
              <a:rPr lang="en-US" sz="2800" dirty="0"/>
              <a:t>Starting date</a:t>
            </a:r>
          </a:p>
          <a:p>
            <a:pPr lvl="1"/>
            <a:r>
              <a:rPr lang="en-US" sz="2800" dirty="0"/>
              <a:t>Other significant dates</a:t>
            </a:r>
          </a:p>
          <a:p>
            <a:pPr lvl="1"/>
            <a:r>
              <a:rPr lang="en-US" sz="2800" dirty="0"/>
              <a:t>Completion date</a:t>
            </a:r>
          </a:p>
          <a:p>
            <a:endParaRPr lang="en-US" dirty="0"/>
          </a:p>
          <a:p>
            <a:pPr marL="0" indent="0">
              <a:buNone/>
            </a:pPr>
            <a:endParaRPr lang="en-US" dirty="0"/>
          </a:p>
        </p:txBody>
      </p:sp>
    </p:spTree>
    <p:extLst>
      <p:ext uri="{BB962C8B-B14F-4D97-AF65-F5344CB8AC3E}">
        <p14:creationId xmlns:p14="http://schemas.microsoft.com/office/powerpoint/2010/main" val="2840779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F86B9-63B1-3D40-98C5-596312466820}"/>
              </a:ext>
            </a:extLst>
          </p:cNvPr>
          <p:cNvSpPr>
            <a:spLocks noGrp="1"/>
          </p:cNvSpPr>
          <p:nvPr>
            <p:ph type="title"/>
          </p:nvPr>
        </p:nvSpPr>
        <p:spPr/>
        <p:txBody>
          <a:bodyPr>
            <a:normAutofit/>
          </a:bodyPr>
          <a:lstStyle/>
          <a:p>
            <a:r>
              <a:rPr lang="en-US" b="1" dirty="0">
                <a:solidFill>
                  <a:srgbClr val="FF0000"/>
                </a:solidFill>
              </a:rPr>
              <a:t>New Application For Research Grant To FSC</a:t>
            </a:r>
            <a:br>
              <a:rPr lang="en-US" b="1" dirty="0"/>
            </a:br>
            <a:r>
              <a:rPr lang="en-US" dirty="0"/>
              <a:t>(Page 4 OF 5)</a:t>
            </a:r>
          </a:p>
        </p:txBody>
      </p:sp>
      <p:sp>
        <p:nvSpPr>
          <p:cNvPr id="3" name="Content Placeholder 2">
            <a:extLst>
              <a:ext uri="{FF2B5EF4-FFF2-40B4-BE49-F238E27FC236}">
                <a16:creationId xmlns:a16="http://schemas.microsoft.com/office/drawing/2014/main" id="{2B71C725-0F70-934B-AFB8-104C7DEF83D8}"/>
              </a:ext>
            </a:extLst>
          </p:cNvPr>
          <p:cNvSpPr>
            <a:spLocks noGrp="1"/>
          </p:cNvSpPr>
          <p:nvPr>
            <p:ph idx="1"/>
          </p:nvPr>
        </p:nvSpPr>
        <p:spPr/>
        <p:txBody>
          <a:bodyPr>
            <a:noAutofit/>
          </a:bodyPr>
          <a:lstStyle/>
          <a:p>
            <a:r>
              <a:rPr lang="en-US" sz="2600" b="1" u="sng" dirty="0"/>
              <a:t>Criteria for assessment of the research.</a:t>
            </a:r>
            <a:r>
              <a:rPr lang="en-US" sz="2600" dirty="0"/>
              <a:t> How will the FSC assess if it has accomplished its purpose?</a:t>
            </a:r>
          </a:p>
          <a:p>
            <a:r>
              <a:rPr lang="en-US" sz="2600" b="1" u="sng" dirty="0"/>
              <a:t>Reports</a:t>
            </a:r>
            <a:r>
              <a:rPr lang="en-US" sz="2600" u="sng" dirty="0"/>
              <a:t>. </a:t>
            </a:r>
            <a:r>
              <a:rPr lang="en-US" sz="2600" dirty="0"/>
              <a:t>A written report is to be sent to the FSC at approximately the half-way point in the project, and a final report is to be sent upon completion of the project. The FSC requires receipt of a copies of publications resulting from this research.</a:t>
            </a:r>
          </a:p>
          <a:p>
            <a:r>
              <a:rPr lang="en-US" sz="2600" b="1" u="sng" dirty="0"/>
              <a:t>References</a:t>
            </a:r>
          </a:p>
          <a:p>
            <a:r>
              <a:rPr lang="en-US" sz="2600" b="1" u="sng" dirty="0"/>
              <a:t>Proposed budget.</a:t>
            </a:r>
            <a:r>
              <a:rPr lang="en-US" sz="2600" dirty="0"/>
              <a:t>	Total budget, Total amount requested from FSC.</a:t>
            </a:r>
          </a:p>
          <a:p>
            <a:r>
              <a:rPr lang="en-US" sz="2600" b="1" u="sng" dirty="0"/>
              <a:t>Other support.</a:t>
            </a:r>
            <a:r>
              <a:rPr lang="en-US" sz="2600" dirty="0"/>
              <a:t> List </a:t>
            </a:r>
            <a:r>
              <a:rPr lang="en-US" sz="2600" u="sng" dirty="0"/>
              <a:t>both</a:t>
            </a:r>
            <a:r>
              <a:rPr lang="en-US" sz="2600" dirty="0"/>
              <a:t> external and internal sources, periods and direct cost amounts of </a:t>
            </a:r>
            <a:r>
              <a:rPr lang="en-US" sz="2600" u="sng" dirty="0"/>
              <a:t>all other support received or requested</a:t>
            </a:r>
            <a:r>
              <a:rPr lang="en-US" sz="2600" dirty="0"/>
              <a:t> (1) for this research and (2) for other research. Clearly identify other requests which duplicate this one.</a:t>
            </a:r>
          </a:p>
        </p:txBody>
      </p:sp>
    </p:spTree>
    <p:extLst>
      <p:ext uri="{BB962C8B-B14F-4D97-AF65-F5344CB8AC3E}">
        <p14:creationId xmlns:p14="http://schemas.microsoft.com/office/powerpoint/2010/main" val="3794436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F86B9-63B1-3D40-98C5-596312466820}"/>
              </a:ext>
            </a:extLst>
          </p:cNvPr>
          <p:cNvSpPr>
            <a:spLocks noGrp="1"/>
          </p:cNvSpPr>
          <p:nvPr>
            <p:ph type="title"/>
          </p:nvPr>
        </p:nvSpPr>
        <p:spPr/>
        <p:txBody>
          <a:bodyPr>
            <a:normAutofit/>
          </a:bodyPr>
          <a:lstStyle/>
          <a:p>
            <a:r>
              <a:rPr lang="en-US" b="1" dirty="0">
                <a:solidFill>
                  <a:srgbClr val="FF0000"/>
                </a:solidFill>
              </a:rPr>
              <a:t>New Application For Research Grant To FSC</a:t>
            </a:r>
            <a:br>
              <a:rPr lang="en-US" b="1" dirty="0">
                <a:solidFill>
                  <a:srgbClr val="FF0000"/>
                </a:solidFill>
              </a:rPr>
            </a:br>
            <a:r>
              <a:rPr lang="en-US" dirty="0"/>
              <a:t>(Page 5 OF 5)</a:t>
            </a:r>
          </a:p>
        </p:txBody>
      </p:sp>
      <p:sp>
        <p:nvSpPr>
          <p:cNvPr id="3" name="Content Placeholder 2">
            <a:extLst>
              <a:ext uri="{FF2B5EF4-FFF2-40B4-BE49-F238E27FC236}">
                <a16:creationId xmlns:a16="http://schemas.microsoft.com/office/drawing/2014/main" id="{2B71C725-0F70-934B-AFB8-104C7DEF83D8}"/>
              </a:ext>
            </a:extLst>
          </p:cNvPr>
          <p:cNvSpPr>
            <a:spLocks noGrp="1"/>
          </p:cNvSpPr>
          <p:nvPr>
            <p:ph idx="1"/>
          </p:nvPr>
        </p:nvSpPr>
        <p:spPr/>
        <p:txBody>
          <a:bodyPr>
            <a:normAutofit/>
          </a:bodyPr>
          <a:lstStyle/>
          <a:p>
            <a:r>
              <a:rPr lang="en-US" dirty="0"/>
              <a:t>Signature of principal investigator, date</a:t>
            </a:r>
          </a:p>
          <a:p>
            <a:r>
              <a:rPr lang="en-US" dirty="0"/>
              <a:t>Name of institution adopting and assuming responsibility for the above project, believing that the principal investigator is qualified to conduct the project, and accepting the Conditions of Grant, if a grant should be approved.</a:t>
            </a:r>
          </a:p>
          <a:p>
            <a:r>
              <a:rPr lang="en-US" dirty="0"/>
              <a:t>Name, position and signature of authorized officer, date.</a:t>
            </a:r>
          </a:p>
          <a:p>
            <a:endParaRPr lang="en-US" dirty="0"/>
          </a:p>
          <a:p>
            <a:pPr marL="0" indent="0">
              <a:buNone/>
            </a:pPr>
            <a:endParaRPr lang="en-US" dirty="0"/>
          </a:p>
        </p:txBody>
      </p:sp>
    </p:spTree>
    <p:extLst>
      <p:ext uri="{BB962C8B-B14F-4D97-AF65-F5344CB8AC3E}">
        <p14:creationId xmlns:p14="http://schemas.microsoft.com/office/powerpoint/2010/main" val="1581752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F86B9-63B1-3D40-98C5-596312466820}"/>
              </a:ext>
            </a:extLst>
          </p:cNvPr>
          <p:cNvSpPr>
            <a:spLocks noGrp="1"/>
          </p:cNvSpPr>
          <p:nvPr>
            <p:ph type="title"/>
          </p:nvPr>
        </p:nvSpPr>
        <p:spPr/>
        <p:txBody>
          <a:bodyPr>
            <a:normAutofit/>
          </a:bodyPr>
          <a:lstStyle/>
          <a:p>
            <a:r>
              <a:rPr lang="en-US" b="1" dirty="0">
                <a:solidFill>
                  <a:srgbClr val="FF0000"/>
                </a:solidFill>
              </a:rPr>
              <a:t>New Application For Communication Grant </a:t>
            </a:r>
            <a:br>
              <a:rPr lang="en-US" b="1" dirty="0"/>
            </a:br>
            <a:r>
              <a:rPr lang="en-US" b="1" dirty="0">
                <a:solidFill>
                  <a:srgbClr val="FF0000"/>
                </a:solidFill>
              </a:rPr>
              <a:t>To FSC </a:t>
            </a:r>
            <a:r>
              <a:rPr lang="en-US" dirty="0"/>
              <a:t>(Page 1 OF 5)</a:t>
            </a:r>
          </a:p>
        </p:txBody>
      </p:sp>
      <p:sp>
        <p:nvSpPr>
          <p:cNvPr id="3" name="Content Placeholder 2">
            <a:extLst>
              <a:ext uri="{FF2B5EF4-FFF2-40B4-BE49-F238E27FC236}">
                <a16:creationId xmlns:a16="http://schemas.microsoft.com/office/drawing/2014/main" id="{2B71C725-0F70-934B-AFB8-104C7DEF83D8}"/>
              </a:ext>
            </a:extLst>
          </p:cNvPr>
          <p:cNvSpPr>
            <a:spLocks noGrp="1"/>
          </p:cNvSpPr>
          <p:nvPr>
            <p:ph idx="1"/>
          </p:nvPr>
        </p:nvSpPr>
        <p:spPr/>
        <p:txBody>
          <a:bodyPr>
            <a:normAutofit fontScale="92500"/>
          </a:bodyPr>
          <a:lstStyle/>
          <a:p>
            <a:r>
              <a:rPr lang="en-US" b="1" u="sng" dirty="0"/>
              <a:t>Purpose of This Project</a:t>
            </a:r>
            <a:r>
              <a:rPr lang="en-US" b="1" dirty="0"/>
              <a:t>: </a:t>
            </a:r>
            <a:r>
              <a:rPr lang="en-US" dirty="0"/>
              <a:t>Confine responses to this form, using one side only. Expand this file or attach additional pages if necessary, but complete grant request is not to exceed eight pages.</a:t>
            </a:r>
          </a:p>
          <a:p>
            <a:r>
              <a:rPr lang="en-US" b="1" u="sng" dirty="0"/>
              <a:t>Grantee</a:t>
            </a:r>
            <a:r>
              <a:rPr lang="en-US" b="1" dirty="0"/>
              <a:t>: </a:t>
            </a:r>
            <a:r>
              <a:rPr lang="en-US" dirty="0"/>
              <a:t>Person requesting support and responsible for completion of the proposed project.</a:t>
            </a:r>
          </a:p>
          <a:p>
            <a:pPr lvl="1"/>
            <a:r>
              <a:rPr lang="en-US" dirty="0"/>
              <a:t>Name, professional position, institution , department, address, telephone, e-mail</a:t>
            </a:r>
          </a:p>
          <a:p>
            <a:pPr lvl="1"/>
            <a:r>
              <a:rPr lang="en-US" dirty="0"/>
              <a:t>Education and experience (degrees and relevant previous experience)</a:t>
            </a:r>
          </a:p>
          <a:p>
            <a:r>
              <a:rPr lang="en-US" dirty="0"/>
              <a:t>Other people who will be collaborating on this project. (Copy this section if more than one collaborator).</a:t>
            </a:r>
          </a:p>
          <a:p>
            <a:pPr lvl="1"/>
            <a:r>
              <a:rPr lang="en-US" dirty="0"/>
              <a:t>Name, professional position</a:t>
            </a:r>
            <a:r>
              <a:rPr lang="en-US" i="1" dirty="0"/>
              <a:t>, </a:t>
            </a:r>
            <a:r>
              <a:rPr lang="en-US" dirty="0"/>
              <a:t>institution, department, address, telephone, e-mail</a:t>
            </a:r>
          </a:p>
          <a:p>
            <a:pPr lvl="1"/>
            <a:r>
              <a:rPr lang="en-US" dirty="0"/>
              <a:t>Education and experience (degrees and relevant previous experience)</a:t>
            </a:r>
          </a:p>
          <a:p>
            <a:pPr marL="0" indent="0">
              <a:buNone/>
            </a:pPr>
            <a:endParaRPr lang="en-US" dirty="0"/>
          </a:p>
        </p:txBody>
      </p:sp>
    </p:spTree>
    <p:extLst>
      <p:ext uri="{BB962C8B-B14F-4D97-AF65-F5344CB8AC3E}">
        <p14:creationId xmlns:p14="http://schemas.microsoft.com/office/powerpoint/2010/main" val="4223622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F86B9-63B1-3D40-98C5-596312466820}"/>
              </a:ext>
            </a:extLst>
          </p:cNvPr>
          <p:cNvSpPr>
            <a:spLocks noGrp="1"/>
          </p:cNvSpPr>
          <p:nvPr>
            <p:ph type="title"/>
          </p:nvPr>
        </p:nvSpPr>
        <p:spPr/>
        <p:txBody>
          <a:bodyPr>
            <a:normAutofit/>
          </a:bodyPr>
          <a:lstStyle/>
          <a:p>
            <a:r>
              <a:rPr lang="en-US" b="1" dirty="0">
                <a:solidFill>
                  <a:srgbClr val="FF0000"/>
                </a:solidFill>
              </a:rPr>
              <a:t>New Application For Communication Grant </a:t>
            </a:r>
            <a:br>
              <a:rPr lang="en-US" b="1" dirty="0">
                <a:solidFill>
                  <a:srgbClr val="FF0000"/>
                </a:solidFill>
              </a:rPr>
            </a:br>
            <a:r>
              <a:rPr lang="en-US" b="1" dirty="0">
                <a:solidFill>
                  <a:srgbClr val="FF0000"/>
                </a:solidFill>
              </a:rPr>
              <a:t>To FSC </a:t>
            </a:r>
            <a:r>
              <a:rPr lang="en-US" dirty="0"/>
              <a:t>(Page 2 OF 5)</a:t>
            </a:r>
          </a:p>
        </p:txBody>
      </p:sp>
      <p:sp>
        <p:nvSpPr>
          <p:cNvPr id="3" name="Content Placeholder 2">
            <a:extLst>
              <a:ext uri="{FF2B5EF4-FFF2-40B4-BE49-F238E27FC236}">
                <a16:creationId xmlns:a16="http://schemas.microsoft.com/office/drawing/2014/main" id="{2B71C725-0F70-934B-AFB8-104C7DEF83D8}"/>
              </a:ext>
            </a:extLst>
          </p:cNvPr>
          <p:cNvSpPr>
            <a:spLocks noGrp="1"/>
          </p:cNvSpPr>
          <p:nvPr>
            <p:ph idx="1"/>
          </p:nvPr>
        </p:nvSpPr>
        <p:spPr/>
        <p:txBody>
          <a:bodyPr>
            <a:normAutofit/>
          </a:bodyPr>
          <a:lstStyle/>
          <a:p>
            <a:r>
              <a:rPr lang="en-US" b="1" u="sng" dirty="0"/>
              <a:t>Project</a:t>
            </a:r>
            <a:r>
              <a:rPr lang="en-US" b="1" dirty="0"/>
              <a:t>:</a:t>
            </a:r>
            <a:endParaRPr lang="en-US" dirty="0"/>
          </a:p>
          <a:p>
            <a:r>
              <a:rPr lang="en-US" dirty="0"/>
              <a:t>What specific aspect of the FSC Mission Statement/terms of reference is addressed in this proposal? (See FSC Mission Statement)</a:t>
            </a:r>
          </a:p>
          <a:p>
            <a:r>
              <a:rPr lang="en-US" dirty="0"/>
              <a:t>What is the target audience who will be reached through the product or activity being proposed?</a:t>
            </a:r>
          </a:p>
          <a:p>
            <a:r>
              <a:rPr lang="en-US" b="1" u="sng" dirty="0"/>
              <a:t>Significance of proposed project.</a:t>
            </a:r>
            <a:r>
              <a:rPr lang="en-US" b="1" dirty="0"/>
              <a:t> </a:t>
            </a:r>
            <a:r>
              <a:rPr lang="en-US" dirty="0"/>
              <a:t>State succinctly the nature and importance of the problem being addressed, the originality of the proposed approach and the contribution it will make if successful.</a:t>
            </a:r>
          </a:p>
        </p:txBody>
      </p:sp>
    </p:spTree>
    <p:extLst>
      <p:ext uri="{BB962C8B-B14F-4D97-AF65-F5344CB8AC3E}">
        <p14:creationId xmlns:p14="http://schemas.microsoft.com/office/powerpoint/2010/main" val="309402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F86B9-63B1-3D40-98C5-596312466820}"/>
              </a:ext>
            </a:extLst>
          </p:cNvPr>
          <p:cNvSpPr>
            <a:spLocks noGrp="1"/>
          </p:cNvSpPr>
          <p:nvPr>
            <p:ph type="title"/>
          </p:nvPr>
        </p:nvSpPr>
        <p:spPr/>
        <p:txBody>
          <a:bodyPr>
            <a:normAutofit/>
          </a:bodyPr>
          <a:lstStyle/>
          <a:p>
            <a:r>
              <a:rPr lang="en-US" b="1" dirty="0">
                <a:solidFill>
                  <a:srgbClr val="FF0000"/>
                </a:solidFill>
              </a:rPr>
              <a:t>New Application For Communication Grant </a:t>
            </a:r>
            <a:br>
              <a:rPr lang="en-US" b="1" dirty="0">
                <a:solidFill>
                  <a:srgbClr val="FF0000"/>
                </a:solidFill>
              </a:rPr>
            </a:br>
            <a:r>
              <a:rPr lang="en-US" b="1" dirty="0">
                <a:solidFill>
                  <a:srgbClr val="FF0000"/>
                </a:solidFill>
              </a:rPr>
              <a:t>To FSC </a:t>
            </a:r>
            <a:r>
              <a:rPr lang="en-US" dirty="0"/>
              <a:t>(Page 3 OF 5)</a:t>
            </a:r>
          </a:p>
        </p:txBody>
      </p:sp>
      <p:sp>
        <p:nvSpPr>
          <p:cNvPr id="3" name="Content Placeholder 2">
            <a:extLst>
              <a:ext uri="{FF2B5EF4-FFF2-40B4-BE49-F238E27FC236}">
                <a16:creationId xmlns:a16="http://schemas.microsoft.com/office/drawing/2014/main" id="{2B71C725-0F70-934B-AFB8-104C7DEF83D8}"/>
              </a:ext>
            </a:extLst>
          </p:cNvPr>
          <p:cNvSpPr>
            <a:spLocks noGrp="1"/>
          </p:cNvSpPr>
          <p:nvPr>
            <p:ph idx="1"/>
          </p:nvPr>
        </p:nvSpPr>
        <p:spPr/>
        <p:txBody>
          <a:bodyPr>
            <a:normAutofit lnSpcReduction="10000"/>
          </a:bodyPr>
          <a:lstStyle/>
          <a:p>
            <a:r>
              <a:rPr lang="en-US" b="1" u="sng" dirty="0"/>
              <a:t>Plan of procedure. </a:t>
            </a:r>
            <a:r>
              <a:rPr lang="en-US" dirty="0"/>
              <a:t>Plan of what is to be done and its relation to above statement; point out innovative features and annotate literature references that are particularly pertinent. If this project is a collaboration involving more than one institution, describe the nature of the collaboration.</a:t>
            </a:r>
          </a:p>
          <a:p>
            <a:r>
              <a:rPr lang="en-US" b="1" u="sng" dirty="0"/>
              <a:t>Marketing/distribution plan. </a:t>
            </a:r>
            <a:r>
              <a:rPr lang="en-US" dirty="0"/>
              <a:t>How will the product being created be marketed and distributed?</a:t>
            </a:r>
          </a:p>
          <a:p>
            <a:r>
              <a:rPr lang="en-US" b="1" u="sng" dirty="0"/>
              <a:t>Expected time line for the research</a:t>
            </a:r>
          </a:p>
          <a:p>
            <a:pPr lvl="1"/>
            <a:r>
              <a:rPr lang="en-US" dirty="0"/>
              <a:t>Starting date</a:t>
            </a:r>
          </a:p>
          <a:p>
            <a:pPr lvl="1"/>
            <a:r>
              <a:rPr lang="en-US" dirty="0"/>
              <a:t>Other significant dates</a:t>
            </a:r>
          </a:p>
          <a:p>
            <a:pPr lvl="1"/>
            <a:r>
              <a:rPr lang="en-US" dirty="0"/>
              <a:t>Completion date</a:t>
            </a:r>
          </a:p>
          <a:p>
            <a:endParaRPr lang="en-US" dirty="0"/>
          </a:p>
          <a:p>
            <a:pPr marL="0" indent="0">
              <a:buNone/>
            </a:pPr>
            <a:endParaRPr lang="en-US" dirty="0"/>
          </a:p>
        </p:txBody>
      </p:sp>
    </p:spTree>
    <p:extLst>
      <p:ext uri="{BB962C8B-B14F-4D97-AF65-F5344CB8AC3E}">
        <p14:creationId xmlns:p14="http://schemas.microsoft.com/office/powerpoint/2010/main" val="878468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F86B9-63B1-3D40-98C5-596312466820}"/>
              </a:ext>
            </a:extLst>
          </p:cNvPr>
          <p:cNvSpPr>
            <a:spLocks noGrp="1"/>
          </p:cNvSpPr>
          <p:nvPr>
            <p:ph type="title"/>
          </p:nvPr>
        </p:nvSpPr>
        <p:spPr/>
        <p:txBody>
          <a:bodyPr>
            <a:normAutofit/>
          </a:bodyPr>
          <a:lstStyle/>
          <a:p>
            <a:r>
              <a:rPr lang="en-US" b="1" dirty="0">
                <a:solidFill>
                  <a:srgbClr val="FF0000"/>
                </a:solidFill>
              </a:rPr>
              <a:t>New Application For Communication Grant </a:t>
            </a:r>
            <a:br>
              <a:rPr lang="en-US" b="1" dirty="0">
                <a:solidFill>
                  <a:srgbClr val="FF0000"/>
                </a:solidFill>
              </a:rPr>
            </a:br>
            <a:r>
              <a:rPr lang="en-US" b="1" dirty="0">
                <a:solidFill>
                  <a:srgbClr val="FF0000"/>
                </a:solidFill>
              </a:rPr>
              <a:t>To FSC </a:t>
            </a:r>
            <a:r>
              <a:rPr lang="en-US" dirty="0"/>
              <a:t>(Page 4 OF 5)</a:t>
            </a:r>
          </a:p>
        </p:txBody>
      </p:sp>
      <p:sp>
        <p:nvSpPr>
          <p:cNvPr id="3" name="Content Placeholder 2">
            <a:extLst>
              <a:ext uri="{FF2B5EF4-FFF2-40B4-BE49-F238E27FC236}">
                <a16:creationId xmlns:a16="http://schemas.microsoft.com/office/drawing/2014/main" id="{2B71C725-0F70-934B-AFB8-104C7DEF83D8}"/>
              </a:ext>
            </a:extLst>
          </p:cNvPr>
          <p:cNvSpPr>
            <a:spLocks noGrp="1"/>
          </p:cNvSpPr>
          <p:nvPr>
            <p:ph idx="1"/>
          </p:nvPr>
        </p:nvSpPr>
        <p:spPr/>
        <p:txBody>
          <a:bodyPr>
            <a:normAutofit fontScale="92500" lnSpcReduction="10000"/>
          </a:bodyPr>
          <a:lstStyle/>
          <a:p>
            <a:r>
              <a:rPr lang="en-US" b="1" u="sng" dirty="0"/>
              <a:t>Criteria for assessment. </a:t>
            </a:r>
            <a:r>
              <a:rPr lang="en-US" dirty="0"/>
              <a:t>How will the FSC  assess if it has accomplished its purpose?</a:t>
            </a:r>
          </a:p>
          <a:p>
            <a:r>
              <a:rPr lang="en-US" b="1" u="sng" dirty="0"/>
              <a:t>Reports</a:t>
            </a:r>
            <a:r>
              <a:rPr lang="en-US" u="sng" dirty="0"/>
              <a:t>. </a:t>
            </a:r>
            <a:r>
              <a:rPr lang="en-US" dirty="0"/>
              <a:t>A written report is to be sent to the FSC at approximately the half-way point in the project, and a final report is to be sent upon completion of the project. The FSC requires receipt of a copy of publications resulting from this research.</a:t>
            </a:r>
          </a:p>
          <a:p>
            <a:r>
              <a:rPr lang="en-US" b="1" u="sng" dirty="0"/>
              <a:t>Proposed budget.</a:t>
            </a:r>
            <a:r>
              <a:rPr lang="en-US" dirty="0"/>
              <a:t>	Include all production, marketing and distribution costs. Be sure to include sufficient detail to allow reasonable evaluation.</a:t>
            </a:r>
          </a:p>
          <a:p>
            <a:r>
              <a:rPr lang="en-US" b="1" u="sng" dirty="0"/>
              <a:t>Other funding.</a:t>
            </a:r>
            <a:r>
              <a:rPr lang="en-US" dirty="0"/>
              <a:t> List </a:t>
            </a:r>
            <a:r>
              <a:rPr lang="en-US" u="sng" dirty="0"/>
              <a:t>both</a:t>
            </a:r>
            <a:r>
              <a:rPr lang="en-US" dirty="0"/>
              <a:t> external and funding received or requested to support this project.</a:t>
            </a:r>
          </a:p>
          <a:p>
            <a:r>
              <a:rPr lang="en-US" b="1" u="sng" dirty="0"/>
              <a:t>Total requested from the FSC</a:t>
            </a:r>
            <a:endParaRPr lang="en-US" b="1" dirty="0"/>
          </a:p>
          <a:p>
            <a:pPr marL="0" indent="0">
              <a:buNone/>
            </a:pPr>
            <a:endParaRPr lang="en-US" dirty="0"/>
          </a:p>
        </p:txBody>
      </p:sp>
    </p:spTree>
    <p:extLst>
      <p:ext uri="{BB962C8B-B14F-4D97-AF65-F5344CB8AC3E}">
        <p14:creationId xmlns:p14="http://schemas.microsoft.com/office/powerpoint/2010/main" val="1213133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F86B9-63B1-3D40-98C5-596312466820}"/>
              </a:ext>
            </a:extLst>
          </p:cNvPr>
          <p:cNvSpPr>
            <a:spLocks noGrp="1"/>
          </p:cNvSpPr>
          <p:nvPr>
            <p:ph type="title"/>
          </p:nvPr>
        </p:nvSpPr>
        <p:spPr/>
        <p:txBody>
          <a:bodyPr>
            <a:normAutofit/>
          </a:bodyPr>
          <a:lstStyle/>
          <a:p>
            <a:r>
              <a:rPr lang="en-US" b="1" dirty="0">
                <a:solidFill>
                  <a:srgbClr val="FF0000"/>
                </a:solidFill>
              </a:rPr>
              <a:t>New Application For Communication Grant</a:t>
            </a:r>
            <a:br>
              <a:rPr lang="en-US" b="1" dirty="0">
                <a:solidFill>
                  <a:srgbClr val="FF0000"/>
                </a:solidFill>
              </a:rPr>
            </a:br>
            <a:r>
              <a:rPr lang="en-US" b="1" dirty="0">
                <a:solidFill>
                  <a:srgbClr val="FF0000"/>
                </a:solidFill>
              </a:rPr>
              <a:t>To FSC </a:t>
            </a:r>
            <a:r>
              <a:rPr lang="en-US" b="1" dirty="0"/>
              <a:t>(</a:t>
            </a:r>
            <a:r>
              <a:rPr lang="en-US" dirty="0"/>
              <a:t>Page 5 OF 5)</a:t>
            </a:r>
          </a:p>
        </p:txBody>
      </p:sp>
      <p:sp>
        <p:nvSpPr>
          <p:cNvPr id="3" name="Content Placeholder 2">
            <a:extLst>
              <a:ext uri="{FF2B5EF4-FFF2-40B4-BE49-F238E27FC236}">
                <a16:creationId xmlns:a16="http://schemas.microsoft.com/office/drawing/2014/main" id="{2B71C725-0F70-934B-AFB8-104C7DEF83D8}"/>
              </a:ext>
            </a:extLst>
          </p:cNvPr>
          <p:cNvSpPr>
            <a:spLocks noGrp="1"/>
          </p:cNvSpPr>
          <p:nvPr>
            <p:ph idx="1"/>
          </p:nvPr>
        </p:nvSpPr>
        <p:spPr/>
        <p:txBody>
          <a:bodyPr>
            <a:normAutofit/>
          </a:bodyPr>
          <a:lstStyle/>
          <a:p>
            <a:r>
              <a:rPr lang="en-US" dirty="0"/>
              <a:t>Signature of principal investigator, date</a:t>
            </a:r>
          </a:p>
          <a:p>
            <a:r>
              <a:rPr lang="en-US" dirty="0"/>
              <a:t>Name of institution adopting and assuming responsibility for the above project, believing that the principal investigator is qualified to conduct the project, and accepting the Conditions of Grant, if a grant should be approved.</a:t>
            </a:r>
          </a:p>
          <a:p>
            <a:r>
              <a:rPr lang="en-US" dirty="0"/>
              <a:t>Name, position and signature of authorized officer, date.</a:t>
            </a:r>
          </a:p>
          <a:p>
            <a:endParaRPr lang="en-US" dirty="0"/>
          </a:p>
          <a:p>
            <a:pPr marL="0" indent="0">
              <a:buNone/>
            </a:pPr>
            <a:endParaRPr lang="en-US" dirty="0"/>
          </a:p>
        </p:txBody>
      </p:sp>
    </p:spTree>
    <p:extLst>
      <p:ext uri="{BB962C8B-B14F-4D97-AF65-F5344CB8AC3E}">
        <p14:creationId xmlns:p14="http://schemas.microsoft.com/office/powerpoint/2010/main" val="896334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5F871-22E5-D642-BBF7-5546FEDF51BA}"/>
              </a:ext>
            </a:extLst>
          </p:cNvPr>
          <p:cNvSpPr>
            <a:spLocks noGrp="1"/>
          </p:cNvSpPr>
          <p:nvPr>
            <p:ph type="ctrTitle"/>
          </p:nvPr>
        </p:nvSpPr>
        <p:spPr>
          <a:xfrm>
            <a:off x="4457699" y="1681853"/>
            <a:ext cx="3249387" cy="3498299"/>
          </a:xfrm>
        </p:spPr>
        <p:txBody>
          <a:bodyPr>
            <a:normAutofit/>
          </a:bodyPr>
          <a:lstStyle/>
          <a:p>
            <a:r>
              <a:rPr lang="en-US" sz="4000" dirty="0">
                <a:solidFill>
                  <a:srgbClr val="FF0000"/>
                </a:solidFill>
              </a:rPr>
              <a:t>How to Get Funded for Research in Faith &amp; Science</a:t>
            </a:r>
          </a:p>
        </p:txBody>
      </p:sp>
    </p:spTree>
    <p:extLst>
      <p:ext uri="{BB962C8B-B14F-4D97-AF65-F5344CB8AC3E}">
        <p14:creationId xmlns:p14="http://schemas.microsoft.com/office/powerpoint/2010/main" val="2897065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07380B-7B47-724D-9A07-00FA537284FA}"/>
              </a:ext>
            </a:extLst>
          </p:cNvPr>
          <p:cNvSpPr>
            <a:spLocks noGrp="1"/>
          </p:cNvSpPr>
          <p:nvPr>
            <p:ph type="title"/>
          </p:nvPr>
        </p:nvSpPr>
        <p:spPr/>
        <p:txBody>
          <a:bodyPr>
            <a:normAutofit/>
          </a:bodyPr>
          <a:lstStyle/>
          <a:p>
            <a:r>
              <a:rPr lang="en-US" b="1" dirty="0">
                <a:solidFill>
                  <a:srgbClr val="FF0000"/>
                </a:solidFill>
              </a:rPr>
              <a:t>Conditions of Communication Grant </a:t>
            </a:r>
            <a:r>
              <a:rPr lang="en-US" b="1" dirty="0"/>
              <a:t>(1 of 2)</a:t>
            </a:r>
          </a:p>
        </p:txBody>
      </p:sp>
      <p:sp>
        <p:nvSpPr>
          <p:cNvPr id="5" name="Content Placeholder 4">
            <a:extLst>
              <a:ext uri="{FF2B5EF4-FFF2-40B4-BE49-F238E27FC236}">
                <a16:creationId xmlns:a16="http://schemas.microsoft.com/office/drawing/2014/main" id="{06A20852-62E1-8146-A33A-D1D62ED43EFA}"/>
              </a:ext>
            </a:extLst>
          </p:cNvPr>
          <p:cNvSpPr>
            <a:spLocks noGrp="1"/>
          </p:cNvSpPr>
          <p:nvPr>
            <p:ph idx="1"/>
          </p:nvPr>
        </p:nvSpPr>
        <p:spPr>
          <a:xfrm>
            <a:off x="838200" y="1825625"/>
            <a:ext cx="10984832" cy="4351338"/>
          </a:xfrm>
        </p:spPr>
        <p:txBody>
          <a:bodyPr>
            <a:noAutofit/>
          </a:bodyPr>
          <a:lstStyle/>
          <a:p>
            <a:pPr marL="0" indent="0">
              <a:buNone/>
            </a:pPr>
            <a:r>
              <a:rPr lang="en-US" sz="2500" dirty="0"/>
              <a:t>The signatures constitute a legally binding agreement between the individual/s and institution/s involved and the General Conference of Seventh-day Adventists Faith and Science Council (FSC). Specifically:</a:t>
            </a:r>
          </a:p>
          <a:p>
            <a:pPr lvl="0"/>
            <a:r>
              <a:rPr lang="en-US" sz="2500" dirty="0"/>
              <a:t>The signatories will make all reasonable efforts to complete the proposed project to the satisfaction of the FSC.</a:t>
            </a:r>
          </a:p>
          <a:p>
            <a:pPr lvl="0"/>
            <a:r>
              <a:rPr lang="en-US" sz="2500" dirty="0"/>
              <a:t>Unless otherwise agreed or subject to specific legal restrictions, all intellectual property—including copyrights to any written material, electronic content, art work or other products—will be owned by the General Conference of Seventh-day Adventists.</a:t>
            </a:r>
          </a:p>
          <a:p>
            <a:pPr lvl="0"/>
            <a:r>
              <a:rPr lang="en-US" sz="2500" dirty="0"/>
              <a:t>Before release, all products will be vetted and must gain approval from the reviewers designated by the FSC Communication Committee.</a:t>
            </a:r>
          </a:p>
        </p:txBody>
      </p:sp>
    </p:spTree>
    <p:extLst>
      <p:ext uri="{BB962C8B-B14F-4D97-AF65-F5344CB8AC3E}">
        <p14:creationId xmlns:p14="http://schemas.microsoft.com/office/powerpoint/2010/main" val="2759546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07380B-7B47-724D-9A07-00FA537284FA}"/>
              </a:ext>
            </a:extLst>
          </p:cNvPr>
          <p:cNvSpPr>
            <a:spLocks noGrp="1"/>
          </p:cNvSpPr>
          <p:nvPr>
            <p:ph type="title"/>
          </p:nvPr>
        </p:nvSpPr>
        <p:spPr/>
        <p:txBody>
          <a:bodyPr/>
          <a:lstStyle/>
          <a:p>
            <a:r>
              <a:rPr lang="en-US" b="1" dirty="0">
                <a:solidFill>
                  <a:srgbClr val="FF0000"/>
                </a:solidFill>
              </a:rPr>
              <a:t>Conditions of Communication Grants </a:t>
            </a:r>
            <a:r>
              <a:rPr lang="en-US" b="1" dirty="0"/>
              <a:t>(2 of 2)</a:t>
            </a:r>
            <a:endParaRPr lang="en-US" dirty="0"/>
          </a:p>
        </p:txBody>
      </p:sp>
      <p:sp>
        <p:nvSpPr>
          <p:cNvPr id="5" name="Content Placeholder 4">
            <a:extLst>
              <a:ext uri="{FF2B5EF4-FFF2-40B4-BE49-F238E27FC236}">
                <a16:creationId xmlns:a16="http://schemas.microsoft.com/office/drawing/2014/main" id="{06A20852-62E1-8146-A33A-D1D62ED43EFA}"/>
              </a:ext>
            </a:extLst>
          </p:cNvPr>
          <p:cNvSpPr>
            <a:spLocks noGrp="1"/>
          </p:cNvSpPr>
          <p:nvPr>
            <p:ph idx="1"/>
          </p:nvPr>
        </p:nvSpPr>
        <p:spPr>
          <a:xfrm>
            <a:off x="838200" y="1825625"/>
            <a:ext cx="10706100" cy="4667250"/>
          </a:xfrm>
        </p:spPr>
        <p:txBody>
          <a:bodyPr>
            <a:noAutofit/>
          </a:bodyPr>
          <a:lstStyle/>
          <a:p>
            <a:pPr lvl="0"/>
            <a:r>
              <a:rPr lang="en-US" sz="2400" dirty="0"/>
              <a:t>Signatories will actively promote all activities and products produced through funding of this proposal. This promotion will include:</a:t>
            </a:r>
          </a:p>
          <a:p>
            <a:pPr lvl="1"/>
            <a:r>
              <a:rPr lang="en-US" dirty="0"/>
              <a:t>Submission of a news release announcing the product or activity to news outlets including:</a:t>
            </a:r>
          </a:p>
          <a:p>
            <a:pPr lvl="2"/>
            <a:r>
              <a:rPr lang="en-US" sz="2400" dirty="0"/>
              <a:t>Adventist News Network (ANN)</a:t>
            </a:r>
          </a:p>
          <a:p>
            <a:pPr lvl="2"/>
            <a:r>
              <a:rPr lang="en-US" sz="2400" i="1" dirty="0"/>
              <a:t>Adventist Review/Adventist World</a:t>
            </a:r>
            <a:endParaRPr lang="en-US" sz="2400" dirty="0"/>
          </a:p>
          <a:p>
            <a:pPr lvl="1"/>
            <a:r>
              <a:rPr lang="en-US" dirty="0"/>
              <a:t>Submission of a short article about the product or activity to one or more Seventh-day Adventist Church publication or media outlets such as:</a:t>
            </a:r>
          </a:p>
          <a:p>
            <a:pPr lvl="2"/>
            <a:r>
              <a:rPr lang="en-US" sz="2400" i="1" dirty="0"/>
              <a:t>Journal of Adventist Education</a:t>
            </a:r>
            <a:r>
              <a:rPr lang="en-US" sz="2400" dirty="0"/>
              <a:t>, </a:t>
            </a:r>
            <a:r>
              <a:rPr lang="en-US" sz="2400" i="1" dirty="0"/>
              <a:t>Dialogue</a:t>
            </a:r>
            <a:r>
              <a:rPr lang="en-US" sz="2400" dirty="0"/>
              <a:t>, </a:t>
            </a:r>
            <a:r>
              <a:rPr lang="en-US" sz="2400" i="1" dirty="0"/>
              <a:t>Elder’s Digest</a:t>
            </a:r>
            <a:r>
              <a:rPr lang="en-US" sz="2400" dirty="0"/>
              <a:t>, </a:t>
            </a:r>
            <a:r>
              <a:rPr lang="en-US" sz="2400" i="1" dirty="0"/>
              <a:t>Ministry</a:t>
            </a:r>
            <a:r>
              <a:rPr lang="en-US" sz="2400" dirty="0"/>
              <a:t>, </a:t>
            </a:r>
            <a:r>
              <a:rPr lang="en-US" sz="2400" i="1" dirty="0"/>
              <a:t>Journal of the Adventist Theological Society</a:t>
            </a:r>
            <a:endParaRPr lang="en-US" sz="2400" dirty="0"/>
          </a:p>
          <a:p>
            <a:pPr lvl="0"/>
            <a:r>
              <a:rPr lang="en-US" sz="2400" dirty="0"/>
              <a:t>Grants expire after two years. Extensions of this period may be considered under exceptional circumstances on an individual basis.</a:t>
            </a:r>
          </a:p>
        </p:txBody>
      </p:sp>
    </p:spTree>
    <p:extLst>
      <p:ext uri="{BB962C8B-B14F-4D97-AF65-F5344CB8AC3E}">
        <p14:creationId xmlns:p14="http://schemas.microsoft.com/office/powerpoint/2010/main" val="1547510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46EDF-BC32-654D-B545-958700A4E9AF}"/>
              </a:ext>
            </a:extLst>
          </p:cNvPr>
          <p:cNvSpPr>
            <a:spLocks noGrp="1"/>
          </p:cNvSpPr>
          <p:nvPr>
            <p:ph type="title"/>
          </p:nvPr>
        </p:nvSpPr>
        <p:spPr/>
        <p:txBody>
          <a:bodyPr/>
          <a:lstStyle/>
          <a:p>
            <a:r>
              <a:rPr lang="en-US" dirty="0">
                <a:solidFill>
                  <a:srgbClr val="FF0000"/>
                </a:solidFill>
              </a:rPr>
              <a:t>QUIZ</a:t>
            </a:r>
          </a:p>
        </p:txBody>
      </p:sp>
      <p:sp>
        <p:nvSpPr>
          <p:cNvPr id="3" name="Content Placeholder 2">
            <a:extLst>
              <a:ext uri="{FF2B5EF4-FFF2-40B4-BE49-F238E27FC236}">
                <a16:creationId xmlns:a16="http://schemas.microsoft.com/office/drawing/2014/main" id="{2251A44F-BCA5-0D41-A284-54270402D4F7}"/>
              </a:ext>
            </a:extLst>
          </p:cNvPr>
          <p:cNvSpPr>
            <a:spLocks noGrp="1"/>
          </p:cNvSpPr>
          <p:nvPr>
            <p:ph idx="1"/>
          </p:nvPr>
        </p:nvSpPr>
        <p:spPr/>
        <p:txBody>
          <a:bodyPr>
            <a:normAutofit lnSpcReduction="10000"/>
          </a:bodyPr>
          <a:lstStyle/>
          <a:p>
            <a:pPr marL="514350" indent="-514350">
              <a:buFont typeface="+mj-lt"/>
              <a:buAutoNum type="arabicPeriod"/>
            </a:pPr>
            <a:r>
              <a:rPr lang="en-US" dirty="0"/>
              <a:t>What three types of grants are considered by FSC?</a:t>
            </a:r>
          </a:p>
          <a:p>
            <a:pPr marL="514350" indent="-514350">
              <a:buFont typeface="+mj-lt"/>
              <a:buAutoNum type="arabicPeriod"/>
            </a:pPr>
            <a:r>
              <a:rPr lang="en-US" dirty="0"/>
              <a:t>What kinds of grant topics are acceptable to FSC?</a:t>
            </a:r>
          </a:p>
          <a:p>
            <a:pPr marL="514350" indent="-514350">
              <a:buFont typeface="+mj-lt"/>
              <a:buAutoNum type="arabicPeriod"/>
            </a:pPr>
            <a:r>
              <a:rPr lang="en-US" dirty="0"/>
              <a:t>What is the page length?</a:t>
            </a:r>
          </a:p>
          <a:p>
            <a:pPr marL="514350" indent="-514350">
              <a:buFont typeface="+mj-lt"/>
              <a:buAutoNum type="arabicPeriod"/>
            </a:pPr>
            <a:r>
              <a:rPr lang="en-US" dirty="0"/>
              <a:t>What is the deadline for grants?</a:t>
            </a:r>
          </a:p>
          <a:p>
            <a:pPr marL="514350" indent="-514350">
              <a:buFont typeface="+mj-lt"/>
              <a:buAutoNum type="arabicPeriod"/>
            </a:pPr>
            <a:r>
              <a:rPr lang="en-US" dirty="0"/>
              <a:t>Who must sign grant applications?</a:t>
            </a:r>
          </a:p>
          <a:p>
            <a:pPr marL="514350" indent="-514350">
              <a:buFont typeface="+mj-lt"/>
              <a:buAutoNum type="arabicPeriod"/>
            </a:pPr>
            <a:r>
              <a:rPr lang="en-US" dirty="0"/>
              <a:t>To whom should grant applications be submitted?</a:t>
            </a:r>
          </a:p>
          <a:p>
            <a:pPr marL="514350" indent="-514350">
              <a:buFont typeface="+mj-lt"/>
              <a:buAutoNum type="arabicPeriod"/>
            </a:pPr>
            <a:endParaRPr lang="en-US" dirty="0"/>
          </a:p>
          <a:p>
            <a:pPr marL="0" indent="0">
              <a:buNone/>
            </a:pPr>
            <a:r>
              <a:rPr lang="en-US" dirty="0"/>
              <a:t>Bonus question:  What is the email address to which a grant must be submitted?</a:t>
            </a:r>
          </a:p>
        </p:txBody>
      </p:sp>
    </p:spTree>
    <p:extLst>
      <p:ext uri="{BB962C8B-B14F-4D97-AF65-F5344CB8AC3E}">
        <p14:creationId xmlns:p14="http://schemas.microsoft.com/office/powerpoint/2010/main" val="1959290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DE01B-6975-1649-B4EF-B2CE54643B51}"/>
              </a:ext>
            </a:extLst>
          </p:cNvPr>
          <p:cNvSpPr>
            <a:spLocks noGrp="1"/>
          </p:cNvSpPr>
          <p:nvPr>
            <p:ph type="ctrTitle"/>
          </p:nvPr>
        </p:nvSpPr>
        <p:spPr/>
        <p:txBody>
          <a:bodyPr>
            <a:normAutofit/>
          </a:bodyPr>
          <a:lstStyle/>
          <a:p>
            <a:r>
              <a:rPr lang="en-US" dirty="0">
                <a:solidFill>
                  <a:srgbClr val="FF0000"/>
                </a:solidFill>
              </a:rPr>
              <a:t>What proposal ideas do you have?</a:t>
            </a:r>
          </a:p>
        </p:txBody>
      </p:sp>
    </p:spTree>
    <p:extLst>
      <p:ext uri="{BB962C8B-B14F-4D97-AF65-F5344CB8AC3E}">
        <p14:creationId xmlns:p14="http://schemas.microsoft.com/office/powerpoint/2010/main" val="2791726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082AB-FCEE-9C44-93F9-7D5FFD0DAF65}"/>
              </a:ext>
            </a:extLst>
          </p:cNvPr>
          <p:cNvSpPr>
            <a:spLocks noGrp="1"/>
          </p:cNvSpPr>
          <p:nvPr>
            <p:ph type="title"/>
          </p:nvPr>
        </p:nvSpPr>
        <p:spPr/>
        <p:txBody>
          <a:bodyPr>
            <a:normAutofit/>
          </a:bodyPr>
          <a:lstStyle/>
          <a:p>
            <a:pPr algn="ctr"/>
            <a:r>
              <a:rPr lang="en-US" b="1" dirty="0">
                <a:solidFill>
                  <a:srgbClr val="FF0000"/>
                </a:solidFill>
              </a:rPr>
              <a:t>Mission Statement of the </a:t>
            </a:r>
            <a:br>
              <a:rPr lang="en-US" b="1" dirty="0">
                <a:solidFill>
                  <a:srgbClr val="FF0000"/>
                </a:solidFill>
              </a:rPr>
            </a:br>
            <a:r>
              <a:rPr lang="en-US" b="1" dirty="0">
                <a:solidFill>
                  <a:srgbClr val="FF0000"/>
                </a:solidFill>
              </a:rPr>
              <a:t>Faith &amp; Science Council (FSC)</a:t>
            </a:r>
            <a:endParaRPr lang="en-US" dirty="0">
              <a:solidFill>
                <a:srgbClr val="FF0000"/>
              </a:solidFill>
            </a:endParaRPr>
          </a:p>
        </p:txBody>
      </p:sp>
      <p:sp>
        <p:nvSpPr>
          <p:cNvPr id="3" name="Content Placeholder 2">
            <a:extLst>
              <a:ext uri="{FF2B5EF4-FFF2-40B4-BE49-F238E27FC236}">
                <a16:creationId xmlns:a16="http://schemas.microsoft.com/office/drawing/2014/main" id="{683E9524-0CD5-B34A-B4EB-47CAE028340B}"/>
              </a:ext>
            </a:extLst>
          </p:cNvPr>
          <p:cNvSpPr>
            <a:spLocks noGrp="1"/>
          </p:cNvSpPr>
          <p:nvPr>
            <p:ph idx="1"/>
          </p:nvPr>
        </p:nvSpPr>
        <p:spPr/>
        <p:txBody>
          <a:bodyPr>
            <a:noAutofit/>
          </a:bodyPr>
          <a:lstStyle/>
          <a:p>
            <a:pPr marL="0" indent="0">
              <a:buNone/>
            </a:pPr>
            <a:r>
              <a:rPr lang="en-US" dirty="0"/>
              <a:t>The mission of the Faith and Science Council is to assist the Seventh-day Adventist Church in studying and communicating biblical teachings regarding origins and their relationship to the physical world. </a:t>
            </a:r>
          </a:p>
          <a:p>
            <a:pPr marL="0" indent="0">
              <a:buNone/>
            </a:pPr>
            <a:r>
              <a:rPr lang="en-US" dirty="0"/>
              <a:t>We fulfill this mission by: </a:t>
            </a:r>
          </a:p>
          <a:p>
            <a:r>
              <a:rPr lang="en-US" dirty="0"/>
              <a:t>Providing a trusted discussion forum, consisting of Seventh-day Adventist theolo­gians, scientists and church leaders; </a:t>
            </a:r>
          </a:p>
          <a:p>
            <a:r>
              <a:rPr lang="en-US" dirty="0"/>
              <a:t>Coordinating efforts in this area among Seventh-day Adventist entities and insti­tutions; </a:t>
            </a:r>
          </a:p>
          <a:p>
            <a:r>
              <a:rPr lang="en-US" dirty="0"/>
              <a:t>Sponsoring and developing related research and dissemination.</a:t>
            </a:r>
          </a:p>
        </p:txBody>
      </p:sp>
    </p:spTree>
    <p:extLst>
      <p:ext uri="{BB962C8B-B14F-4D97-AF65-F5344CB8AC3E}">
        <p14:creationId xmlns:p14="http://schemas.microsoft.com/office/powerpoint/2010/main" val="105290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082AB-FCEE-9C44-93F9-7D5FFD0DAF65}"/>
              </a:ext>
            </a:extLst>
          </p:cNvPr>
          <p:cNvSpPr>
            <a:spLocks noGrp="1"/>
          </p:cNvSpPr>
          <p:nvPr>
            <p:ph type="title"/>
          </p:nvPr>
        </p:nvSpPr>
        <p:spPr/>
        <p:txBody>
          <a:bodyPr>
            <a:normAutofit/>
          </a:bodyPr>
          <a:lstStyle/>
          <a:p>
            <a:pPr algn="ctr"/>
            <a:r>
              <a:rPr lang="en-US" b="1" dirty="0">
                <a:solidFill>
                  <a:srgbClr val="FF0000"/>
                </a:solidFill>
              </a:rPr>
              <a:t>Mission Statement of the </a:t>
            </a:r>
            <a:br>
              <a:rPr lang="en-US" b="1" dirty="0">
                <a:solidFill>
                  <a:srgbClr val="FF0000"/>
                </a:solidFill>
              </a:rPr>
            </a:br>
            <a:r>
              <a:rPr lang="en-US" b="1" dirty="0">
                <a:solidFill>
                  <a:srgbClr val="FF0000"/>
                </a:solidFill>
              </a:rPr>
              <a:t>Faith &amp; Science Council (FSC)</a:t>
            </a:r>
            <a:endParaRPr lang="en-US" dirty="0">
              <a:solidFill>
                <a:srgbClr val="FF0000"/>
              </a:solidFill>
            </a:endParaRPr>
          </a:p>
        </p:txBody>
      </p:sp>
      <p:sp>
        <p:nvSpPr>
          <p:cNvPr id="3" name="Content Placeholder 2">
            <a:extLst>
              <a:ext uri="{FF2B5EF4-FFF2-40B4-BE49-F238E27FC236}">
                <a16:creationId xmlns:a16="http://schemas.microsoft.com/office/drawing/2014/main" id="{683E9524-0CD5-B34A-B4EB-47CAE028340B}"/>
              </a:ext>
            </a:extLst>
          </p:cNvPr>
          <p:cNvSpPr>
            <a:spLocks noGrp="1"/>
          </p:cNvSpPr>
          <p:nvPr>
            <p:ph idx="1"/>
          </p:nvPr>
        </p:nvSpPr>
        <p:spPr>
          <a:xfrm>
            <a:off x="838199" y="1825625"/>
            <a:ext cx="10853057" cy="4351338"/>
          </a:xfrm>
        </p:spPr>
        <p:txBody>
          <a:bodyPr>
            <a:noAutofit/>
          </a:bodyPr>
          <a:lstStyle/>
          <a:p>
            <a:pPr marL="457200" indent="-457200">
              <a:buFont typeface="+mj-lt"/>
              <a:buAutoNum type="arabicPeriod"/>
            </a:pPr>
            <a:r>
              <a:rPr lang="en-US" dirty="0"/>
              <a:t>Study matters dealing with the interrelationships of science and the Bible.</a:t>
            </a:r>
          </a:p>
          <a:p>
            <a:pPr marL="457200" indent="-457200">
              <a:buFont typeface="+mj-lt"/>
              <a:buAutoNum type="arabicPeriod"/>
            </a:pPr>
            <a:r>
              <a:rPr lang="en-US" dirty="0"/>
              <a:t>Identify and prioritize topics to be addressed.</a:t>
            </a:r>
          </a:p>
          <a:p>
            <a:pPr marL="457200" indent="-457200">
              <a:buFont typeface="+mj-lt"/>
              <a:buAutoNum type="arabicPeriod"/>
            </a:pPr>
            <a:r>
              <a:rPr lang="en-US" dirty="0"/>
              <a:t>Recommend study groups and research persons for specific projects.</a:t>
            </a:r>
          </a:p>
          <a:p>
            <a:pPr marL="457200" indent="-457200">
              <a:buFont typeface="+mj-lt"/>
              <a:buAutoNum type="arabicPeriod"/>
            </a:pPr>
            <a:r>
              <a:rPr lang="en-US" dirty="0"/>
              <a:t>Evaluate for publication, materials coming within its purview. </a:t>
            </a:r>
          </a:p>
          <a:p>
            <a:pPr marL="457200" indent="-457200">
              <a:buFont typeface="+mj-lt"/>
              <a:buAutoNum type="arabicPeriod"/>
            </a:pPr>
            <a:r>
              <a:rPr lang="en-US" dirty="0"/>
              <a:t>Provide summaries and evaluations of findings and conclusions.</a:t>
            </a:r>
          </a:p>
          <a:p>
            <a:pPr marL="457200" indent="-457200">
              <a:buFont typeface="+mj-lt"/>
              <a:buAutoNum type="arabicPeriod"/>
            </a:pPr>
            <a:r>
              <a:rPr lang="en-US" dirty="0"/>
              <a:t>Communicate with the Church to educate members on the Church’s understanding of the doctrine of creation</a:t>
            </a:r>
          </a:p>
          <a:p>
            <a:pPr marL="457200" indent="-457200">
              <a:buFont typeface="+mj-lt"/>
              <a:buAutoNum type="arabicPeriod"/>
            </a:pPr>
            <a:r>
              <a:rPr lang="en-US" dirty="0"/>
              <a:t>Facilitate preparation of human and other resources to aid in study and promotion of the doctrine of creation.</a:t>
            </a:r>
          </a:p>
        </p:txBody>
      </p:sp>
    </p:spTree>
    <p:extLst>
      <p:ext uri="{BB962C8B-B14F-4D97-AF65-F5344CB8AC3E}">
        <p14:creationId xmlns:p14="http://schemas.microsoft.com/office/powerpoint/2010/main" val="2997372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498ED6-D1AB-1E4E-BE7A-F746B143D0B8}"/>
              </a:ext>
            </a:extLst>
          </p:cNvPr>
          <p:cNvSpPr>
            <a:spLocks noGrp="1"/>
          </p:cNvSpPr>
          <p:nvPr>
            <p:ph type="title"/>
          </p:nvPr>
        </p:nvSpPr>
        <p:spPr/>
        <p:txBody>
          <a:bodyPr>
            <a:normAutofit/>
          </a:bodyPr>
          <a:lstStyle/>
          <a:p>
            <a:pPr algn="ctr"/>
            <a:r>
              <a:rPr lang="en-US" b="1" dirty="0">
                <a:solidFill>
                  <a:srgbClr val="FF0000"/>
                </a:solidFill>
              </a:rPr>
              <a:t>Theology Grants Awarded by the FSC</a:t>
            </a:r>
            <a:endParaRPr lang="en-US" dirty="0">
              <a:solidFill>
                <a:srgbClr val="FF0000"/>
              </a:solidFill>
            </a:endParaRPr>
          </a:p>
        </p:txBody>
      </p:sp>
      <p:sp>
        <p:nvSpPr>
          <p:cNvPr id="4" name="Content Placeholder 3">
            <a:extLst>
              <a:ext uri="{FF2B5EF4-FFF2-40B4-BE49-F238E27FC236}">
                <a16:creationId xmlns:a16="http://schemas.microsoft.com/office/drawing/2014/main" id="{E51654D8-C1D3-2C44-88C2-9D0589D8B151}"/>
              </a:ext>
            </a:extLst>
          </p:cNvPr>
          <p:cNvSpPr>
            <a:spLocks noGrp="1"/>
          </p:cNvSpPr>
          <p:nvPr>
            <p:ph idx="1"/>
          </p:nvPr>
        </p:nvSpPr>
        <p:spPr/>
        <p:txBody>
          <a:bodyPr/>
          <a:lstStyle/>
          <a:p>
            <a:r>
              <a:rPr lang="en-US" dirty="0"/>
              <a:t>Creation Anthology (book)</a:t>
            </a:r>
          </a:p>
          <a:p>
            <a:r>
              <a:rPr lang="en-US" dirty="0"/>
              <a:t>The Genesis Creation account and its reverberations in the Old Testament (book)</a:t>
            </a:r>
          </a:p>
          <a:p>
            <a:r>
              <a:rPr lang="en-US" dirty="0"/>
              <a:t>The Genesis Creation account and its reverberations in the New Testament (book)</a:t>
            </a:r>
          </a:p>
          <a:p>
            <a:r>
              <a:rPr lang="en-US" dirty="0"/>
              <a:t>Theodicy (BRI book)</a:t>
            </a:r>
          </a:p>
          <a:p>
            <a:endParaRPr lang="en-US" dirty="0"/>
          </a:p>
        </p:txBody>
      </p:sp>
    </p:spTree>
    <p:extLst>
      <p:ext uri="{BB962C8B-B14F-4D97-AF65-F5344CB8AC3E}">
        <p14:creationId xmlns:p14="http://schemas.microsoft.com/office/powerpoint/2010/main" val="3439292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498ED6-D1AB-1E4E-BE7A-F746B143D0B8}"/>
              </a:ext>
            </a:extLst>
          </p:cNvPr>
          <p:cNvSpPr>
            <a:spLocks noGrp="1"/>
          </p:cNvSpPr>
          <p:nvPr>
            <p:ph type="title"/>
          </p:nvPr>
        </p:nvSpPr>
        <p:spPr/>
        <p:txBody>
          <a:bodyPr>
            <a:normAutofit/>
          </a:bodyPr>
          <a:lstStyle/>
          <a:p>
            <a:pPr algn="ctr"/>
            <a:r>
              <a:rPr lang="en-US" b="1" dirty="0">
                <a:solidFill>
                  <a:srgbClr val="FF0000"/>
                </a:solidFill>
              </a:rPr>
              <a:t>Research Grants Awarded by the FSC</a:t>
            </a:r>
            <a:endParaRPr lang="en-US" dirty="0">
              <a:solidFill>
                <a:srgbClr val="FF0000"/>
              </a:solidFill>
            </a:endParaRPr>
          </a:p>
        </p:txBody>
      </p:sp>
      <p:sp>
        <p:nvSpPr>
          <p:cNvPr id="4" name="Content Placeholder 3">
            <a:extLst>
              <a:ext uri="{FF2B5EF4-FFF2-40B4-BE49-F238E27FC236}">
                <a16:creationId xmlns:a16="http://schemas.microsoft.com/office/drawing/2014/main" id="{E51654D8-C1D3-2C44-88C2-9D0589D8B151}"/>
              </a:ext>
            </a:extLst>
          </p:cNvPr>
          <p:cNvSpPr>
            <a:spLocks noGrp="1"/>
          </p:cNvSpPr>
          <p:nvPr>
            <p:ph idx="1"/>
          </p:nvPr>
        </p:nvSpPr>
        <p:spPr/>
        <p:txBody>
          <a:bodyPr>
            <a:normAutofit fontScale="92500" lnSpcReduction="20000"/>
          </a:bodyPr>
          <a:lstStyle/>
          <a:p>
            <a:r>
              <a:rPr lang="en-US" sz="3000" dirty="0"/>
              <a:t>Coconino Sandstone and Moenkopi Formation</a:t>
            </a:r>
          </a:p>
          <a:p>
            <a:r>
              <a:rPr lang="en-US" sz="3000" dirty="0"/>
              <a:t>Green River Varve study</a:t>
            </a:r>
          </a:p>
          <a:p>
            <a:r>
              <a:rPr lang="en-US" sz="3000" dirty="0"/>
              <a:t>"Hard rock" geology research and teaching within an Adventist paradigm. For developing an understanding of Mexican geology.</a:t>
            </a:r>
          </a:p>
          <a:p>
            <a:r>
              <a:rPr lang="en-US" sz="3000" dirty="0"/>
              <a:t>Geochemistry of Peruvian granite rocks</a:t>
            </a:r>
          </a:p>
          <a:p>
            <a:r>
              <a:rPr lang="en-US" sz="3000" dirty="0"/>
              <a:t>Developing an understanding of Zambian and southern African geology within an Adventist context.</a:t>
            </a:r>
          </a:p>
          <a:p>
            <a:r>
              <a:rPr lang="en-US" sz="3000" dirty="0"/>
              <a:t>Research in Bolivian dinosaur footprints and the Mammoth skeleton </a:t>
            </a:r>
          </a:p>
          <a:p>
            <a:r>
              <a:rPr lang="en-US" sz="3000" dirty="0"/>
              <a:t>Conceptions about origins of life among Bolivian biology teachers</a:t>
            </a:r>
          </a:p>
          <a:p>
            <a:r>
              <a:rPr lang="en-US" sz="3000" dirty="0"/>
              <a:t>International Dinosaur dig exploration.</a:t>
            </a:r>
          </a:p>
        </p:txBody>
      </p:sp>
    </p:spTree>
    <p:extLst>
      <p:ext uri="{BB962C8B-B14F-4D97-AF65-F5344CB8AC3E}">
        <p14:creationId xmlns:p14="http://schemas.microsoft.com/office/powerpoint/2010/main" val="3385785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498ED6-D1AB-1E4E-BE7A-F746B143D0B8}"/>
              </a:ext>
            </a:extLst>
          </p:cNvPr>
          <p:cNvSpPr>
            <a:spLocks noGrp="1"/>
          </p:cNvSpPr>
          <p:nvPr>
            <p:ph type="title"/>
          </p:nvPr>
        </p:nvSpPr>
        <p:spPr/>
        <p:txBody>
          <a:bodyPr>
            <a:normAutofit/>
          </a:bodyPr>
          <a:lstStyle/>
          <a:p>
            <a:pPr algn="ctr"/>
            <a:r>
              <a:rPr lang="en-US" b="1" dirty="0">
                <a:solidFill>
                  <a:srgbClr val="FF0000"/>
                </a:solidFill>
              </a:rPr>
              <a:t>Communication Grants Awarded by the FSC</a:t>
            </a:r>
            <a:endParaRPr lang="en-US" dirty="0">
              <a:solidFill>
                <a:srgbClr val="FF0000"/>
              </a:solidFill>
            </a:endParaRPr>
          </a:p>
        </p:txBody>
      </p:sp>
      <p:sp>
        <p:nvSpPr>
          <p:cNvPr id="4" name="Content Placeholder 3">
            <a:extLst>
              <a:ext uri="{FF2B5EF4-FFF2-40B4-BE49-F238E27FC236}">
                <a16:creationId xmlns:a16="http://schemas.microsoft.com/office/drawing/2014/main" id="{E51654D8-C1D3-2C44-88C2-9D0589D8B151}"/>
              </a:ext>
            </a:extLst>
          </p:cNvPr>
          <p:cNvSpPr>
            <a:spLocks noGrp="1"/>
          </p:cNvSpPr>
          <p:nvPr>
            <p:ph idx="1"/>
          </p:nvPr>
        </p:nvSpPr>
        <p:spPr>
          <a:xfrm>
            <a:off x="838199" y="1690688"/>
            <a:ext cx="10673443" cy="5032375"/>
          </a:xfrm>
        </p:spPr>
        <p:txBody>
          <a:bodyPr>
            <a:normAutofit fontScale="85000" lnSpcReduction="20000"/>
          </a:bodyPr>
          <a:lstStyle/>
          <a:p>
            <a:r>
              <a:rPr lang="en-US" sz="3300" dirty="0"/>
              <a:t>Online course on Faith and Science for Adventist Learning Community (based on Utah 2014 conference)</a:t>
            </a:r>
          </a:p>
          <a:p>
            <a:r>
              <a:rPr lang="en-US" sz="3300" dirty="0"/>
              <a:t>Video on origins (Novo Tempo) based on site visit to Galapagos Islands</a:t>
            </a:r>
          </a:p>
          <a:p>
            <a:r>
              <a:rPr lang="en-US" sz="3300" dirty="0"/>
              <a:t>High school biology textbook, </a:t>
            </a:r>
            <a:r>
              <a:rPr lang="en-US" sz="3300" i="1" dirty="0"/>
              <a:t>By Design Biology</a:t>
            </a:r>
            <a:endParaRPr lang="en-US" sz="3300" dirty="0"/>
          </a:p>
          <a:p>
            <a:r>
              <a:rPr lang="en-US" sz="3300" dirty="0"/>
              <a:t>Development of curriculum material for the </a:t>
            </a:r>
            <a:r>
              <a:rPr lang="en-US" sz="3300" i="1" dirty="0"/>
              <a:t>By Design Science </a:t>
            </a:r>
            <a:r>
              <a:rPr lang="en-US" sz="3300" dirty="0"/>
              <a:t>program for teaching elementary and middle school</a:t>
            </a:r>
          </a:p>
          <a:p>
            <a:r>
              <a:rPr lang="en-US" sz="3300" dirty="0"/>
              <a:t>Develop of the dinosaur museum at Southwest Adventist University</a:t>
            </a:r>
          </a:p>
          <a:p>
            <a:r>
              <a:rPr lang="en-US" sz="3300" dirty="0"/>
              <a:t>Portuguese translation of </a:t>
            </a:r>
            <a:r>
              <a:rPr lang="en-US" sz="3300" i="1" dirty="0"/>
              <a:t>Faith, Reason and Earth History</a:t>
            </a:r>
            <a:r>
              <a:rPr lang="en-US" sz="3300" dirty="0"/>
              <a:t> by Leonard Brand, 3rd edition</a:t>
            </a:r>
          </a:p>
          <a:p>
            <a:r>
              <a:rPr lang="en-US" sz="3300" dirty="0"/>
              <a:t>Spanish translation of </a:t>
            </a:r>
            <a:r>
              <a:rPr lang="en-US" sz="3300" i="1" dirty="0"/>
              <a:t>He Spoke and It Was</a:t>
            </a:r>
            <a:endParaRPr lang="en-US" sz="3300" dirty="0"/>
          </a:p>
          <a:p>
            <a:r>
              <a:rPr lang="en-US" sz="3300" dirty="0"/>
              <a:t>Science research projects related to creationism in elementary and secondary schools</a:t>
            </a:r>
          </a:p>
          <a:p>
            <a:r>
              <a:rPr lang="en-US" sz="3300" dirty="0"/>
              <a:t>Creation resource centers</a:t>
            </a:r>
          </a:p>
          <a:p>
            <a:endParaRPr lang="en-US" dirty="0"/>
          </a:p>
        </p:txBody>
      </p:sp>
    </p:spTree>
    <p:extLst>
      <p:ext uri="{BB962C8B-B14F-4D97-AF65-F5344CB8AC3E}">
        <p14:creationId xmlns:p14="http://schemas.microsoft.com/office/powerpoint/2010/main" val="935521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498ED6-D1AB-1E4E-BE7A-F746B143D0B8}"/>
              </a:ext>
            </a:extLst>
          </p:cNvPr>
          <p:cNvSpPr>
            <a:spLocks noGrp="1"/>
          </p:cNvSpPr>
          <p:nvPr>
            <p:ph type="title"/>
          </p:nvPr>
        </p:nvSpPr>
        <p:spPr/>
        <p:txBody>
          <a:bodyPr>
            <a:normAutofit/>
          </a:bodyPr>
          <a:lstStyle/>
          <a:p>
            <a:pPr algn="ctr"/>
            <a:r>
              <a:rPr lang="en-US" b="1" dirty="0">
                <a:solidFill>
                  <a:srgbClr val="FF0000"/>
                </a:solidFill>
              </a:rPr>
              <a:t>Communication Grants Awarded by the FSC</a:t>
            </a:r>
            <a:endParaRPr lang="en-US" dirty="0">
              <a:solidFill>
                <a:srgbClr val="FF0000"/>
              </a:solidFill>
            </a:endParaRPr>
          </a:p>
        </p:txBody>
      </p:sp>
      <p:sp>
        <p:nvSpPr>
          <p:cNvPr id="4" name="Content Placeholder 3">
            <a:extLst>
              <a:ext uri="{FF2B5EF4-FFF2-40B4-BE49-F238E27FC236}">
                <a16:creationId xmlns:a16="http://schemas.microsoft.com/office/drawing/2014/main" id="{E51654D8-C1D3-2C44-88C2-9D0589D8B151}"/>
              </a:ext>
            </a:extLst>
          </p:cNvPr>
          <p:cNvSpPr>
            <a:spLocks noGrp="1"/>
          </p:cNvSpPr>
          <p:nvPr>
            <p:ph idx="1"/>
          </p:nvPr>
        </p:nvSpPr>
        <p:spPr>
          <a:xfrm>
            <a:off x="838199" y="1825625"/>
            <a:ext cx="11114315" cy="4351338"/>
          </a:xfrm>
        </p:spPr>
        <p:txBody>
          <a:bodyPr>
            <a:noAutofit/>
          </a:bodyPr>
          <a:lstStyle/>
          <a:p>
            <a:r>
              <a:rPr lang="en-US" dirty="0"/>
              <a:t>Comic book: </a:t>
            </a:r>
            <a:r>
              <a:rPr lang="en-US" i="1" dirty="0"/>
              <a:t>Adventures of creation </a:t>
            </a:r>
            <a:r>
              <a:rPr lang="en-US" dirty="0"/>
              <a:t>(Spanish, Portuguese, French, English)</a:t>
            </a:r>
          </a:p>
          <a:p>
            <a:r>
              <a:rPr lang="en-US" dirty="0"/>
              <a:t>Translation of Origins video by </a:t>
            </a:r>
            <a:r>
              <a:rPr lang="en-US" i="1" dirty="0" err="1"/>
              <a:t>Illustra</a:t>
            </a:r>
            <a:r>
              <a:rPr lang="en-US" i="1" dirty="0"/>
              <a:t> Media </a:t>
            </a:r>
            <a:r>
              <a:rPr lang="en-US" dirty="0"/>
              <a:t>(French, Spanish, Arabic, Portuguese)</a:t>
            </a:r>
          </a:p>
          <a:p>
            <a:r>
              <a:rPr lang="en-US" dirty="0"/>
              <a:t>Creation Sabbath Promotion (global)</a:t>
            </a:r>
          </a:p>
          <a:p>
            <a:r>
              <a:rPr lang="en-US" dirty="0"/>
              <a:t>Creation Sabbath for Berrien Springs (including taping by </a:t>
            </a:r>
            <a:r>
              <a:rPr lang="en-US" i="1" dirty="0"/>
              <a:t>Hope Channel </a:t>
            </a:r>
            <a:r>
              <a:rPr lang="en-US" dirty="0"/>
              <a:t>or 3ABN)</a:t>
            </a:r>
          </a:p>
          <a:p>
            <a:r>
              <a:rPr lang="en-US" dirty="0"/>
              <a:t>PUC Creation Trail (subject to prior review of the signage wording by GRI)</a:t>
            </a:r>
          </a:p>
          <a:p>
            <a:r>
              <a:rPr lang="en-US" dirty="0"/>
              <a:t>Development of Creation Center Ministry at Bolivia Adventist University</a:t>
            </a:r>
          </a:p>
          <a:p>
            <a:r>
              <a:rPr lang="en-US" dirty="0"/>
              <a:t>Promoting creation and FSC materials at NAD teachers’ convention</a:t>
            </a:r>
          </a:p>
        </p:txBody>
      </p:sp>
    </p:spTree>
    <p:extLst>
      <p:ext uri="{BB962C8B-B14F-4D97-AF65-F5344CB8AC3E}">
        <p14:creationId xmlns:p14="http://schemas.microsoft.com/office/powerpoint/2010/main" val="3730478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74057-3931-794F-848C-5068F343620E}"/>
              </a:ext>
            </a:extLst>
          </p:cNvPr>
          <p:cNvSpPr>
            <a:spLocks noGrp="1"/>
          </p:cNvSpPr>
          <p:nvPr>
            <p:ph type="title"/>
          </p:nvPr>
        </p:nvSpPr>
        <p:spPr/>
        <p:txBody>
          <a:bodyPr/>
          <a:lstStyle/>
          <a:p>
            <a:pPr algn="ctr"/>
            <a:r>
              <a:rPr lang="en-US" b="1" dirty="0">
                <a:solidFill>
                  <a:srgbClr val="FF0000"/>
                </a:solidFill>
              </a:rPr>
              <a:t>Deadline: March 1 and September 1</a:t>
            </a:r>
          </a:p>
        </p:txBody>
      </p:sp>
      <p:sp>
        <p:nvSpPr>
          <p:cNvPr id="3" name="Content Placeholder 2">
            <a:extLst>
              <a:ext uri="{FF2B5EF4-FFF2-40B4-BE49-F238E27FC236}">
                <a16:creationId xmlns:a16="http://schemas.microsoft.com/office/drawing/2014/main" id="{EABFCC42-D11C-BE41-B767-583993ECFFA1}"/>
              </a:ext>
            </a:extLst>
          </p:cNvPr>
          <p:cNvSpPr>
            <a:spLocks noGrp="1"/>
          </p:cNvSpPr>
          <p:nvPr>
            <p:ph idx="1"/>
          </p:nvPr>
        </p:nvSpPr>
        <p:spPr/>
        <p:txBody>
          <a:bodyPr>
            <a:normAutofit/>
          </a:bodyPr>
          <a:lstStyle/>
          <a:p>
            <a:pPr marL="0" indent="0" algn="ctr">
              <a:buNone/>
            </a:pPr>
            <a:r>
              <a:rPr lang="en-US" sz="3200" dirty="0"/>
              <a:t>Submit signed grant form as an MS Word or PDF e-mail attachment to the FSC secretary before March 1 or September 1, depending on which FSC meeting (April or October) is to consider the proposal:</a:t>
            </a:r>
          </a:p>
          <a:p>
            <a:pPr marL="0" indent="0" algn="ctr">
              <a:buNone/>
            </a:pPr>
            <a:endParaRPr lang="en-US" sz="3200" dirty="0"/>
          </a:p>
          <a:p>
            <a:pPr marL="0" indent="0" algn="ctr">
              <a:buNone/>
            </a:pPr>
            <a:r>
              <a:rPr lang="en-US" sz="3200" dirty="0"/>
              <a:t>	 Dr. Ronny Nalin, </a:t>
            </a:r>
            <a:r>
              <a:rPr lang="en-US" sz="3200" u="sng" dirty="0">
                <a:hlinkClick r:id="rId2"/>
              </a:rPr>
              <a:t>rnalin@llu.edu</a:t>
            </a:r>
            <a:r>
              <a:rPr lang="en-US" sz="3200" dirty="0"/>
              <a:t>, Secretary </a:t>
            </a:r>
          </a:p>
          <a:p>
            <a:pPr marL="0" indent="0" algn="ctr">
              <a:buNone/>
            </a:pPr>
            <a:r>
              <a:rPr lang="en-US" sz="3200" dirty="0"/>
              <a:t>	Faith and Science Council</a:t>
            </a:r>
          </a:p>
          <a:p>
            <a:pPr marL="0" indent="0" algn="ctr">
              <a:buNone/>
            </a:pPr>
            <a:endParaRPr lang="en-US" sz="3200" dirty="0"/>
          </a:p>
        </p:txBody>
      </p:sp>
    </p:spTree>
    <p:extLst>
      <p:ext uri="{BB962C8B-B14F-4D97-AF65-F5344CB8AC3E}">
        <p14:creationId xmlns:p14="http://schemas.microsoft.com/office/powerpoint/2010/main" val="7815205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18038</TotalTime>
  <Words>2008</Words>
  <Application>Microsoft Macintosh PowerPoint</Application>
  <PresentationFormat>Widescreen</PresentationFormat>
  <Paragraphs>143</Paragraphs>
  <Slides>23</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Lisa  Beardsley-Hardy PhD, MPH, MBA Director of Education General Conference</vt:lpstr>
      <vt:lpstr>How to Get Funded for Research in Faith &amp; Science</vt:lpstr>
      <vt:lpstr>Mission Statement of the  Faith &amp; Science Council (FSC)</vt:lpstr>
      <vt:lpstr>Mission Statement of the  Faith &amp; Science Council (FSC)</vt:lpstr>
      <vt:lpstr>Theology Grants Awarded by the FSC</vt:lpstr>
      <vt:lpstr>Research Grants Awarded by the FSC</vt:lpstr>
      <vt:lpstr>Communication Grants Awarded by the FSC</vt:lpstr>
      <vt:lpstr>Communication Grants Awarded by the FSC</vt:lpstr>
      <vt:lpstr>Deadline: March 1 and September 1</vt:lpstr>
      <vt:lpstr>New Application For Research Grant To FSC (Page 1 OF 5)</vt:lpstr>
      <vt:lpstr>New Application For Research Grant To FSC (Page 2 OF 5)</vt:lpstr>
      <vt:lpstr>New Application For Research Grant To FSC (Page 3 OF 5)</vt:lpstr>
      <vt:lpstr>New Application For Research Grant To FSC (Page 4 OF 5)</vt:lpstr>
      <vt:lpstr>New Application For Research Grant To FSC (Page 5 OF 5)</vt:lpstr>
      <vt:lpstr>New Application For Communication Grant  To FSC (Page 1 OF 5)</vt:lpstr>
      <vt:lpstr>New Application For Communication Grant  To FSC (Page 2 OF 5)</vt:lpstr>
      <vt:lpstr>New Application For Communication Grant  To FSC (Page 3 OF 5)</vt:lpstr>
      <vt:lpstr>New Application For Communication Grant  To FSC (Page 4 OF 5)</vt:lpstr>
      <vt:lpstr>New Application For Communication Grant To FSC (Page 5 OF 5)</vt:lpstr>
      <vt:lpstr>Conditions of Communication Grant (1 of 2)</vt:lpstr>
      <vt:lpstr>Conditions of Communication Grants (2 of 2)</vt:lpstr>
      <vt:lpstr>QUIZ</vt:lpstr>
      <vt:lpstr>What proposal ideas do you have?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Lisa  Beardsley-Hardy</dc:title>
  <dc:creator>Beardsley-Hardy, Lisa M.</dc:creator>
  <cp:lastModifiedBy>Beardsley-Hardy, Lisa M.</cp:lastModifiedBy>
  <cp:revision>115</cp:revision>
  <dcterms:created xsi:type="dcterms:W3CDTF">2018-10-27T13:37:15Z</dcterms:created>
  <dcterms:modified xsi:type="dcterms:W3CDTF">2023-07-09T00:55:14Z</dcterms:modified>
</cp:coreProperties>
</file>